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3"/>
  </p:notesMasterIdLst>
  <p:sldIdLst>
    <p:sldId id="257" r:id="rId2"/>
    <p:sldId id="329" r:id="rId3"/>
    <p:sldId id="263" r:id="rId4"/>
    <p:sldId id="330" r:id="rId5"/>
    <p:sldId id="259" r:id="rId6"/>
    <p:sldId id="331" r:id="rId7"/>
    <p:sldId id="344" r:id="rId8"/>
    <p:sldId id="342" r:id="rId9"/>
    <p:sldId id="343" r:id="rId10"/>
    <p:sldId id="266" r:id="rId11"/>
    <p:sldId id="335" r:id="rId12"/>
    <p:sldId id="334" r:id="rId13"/>
    <p:sldId id="341" r:id="rId14"/>
    <p:sldId id="269" r:id="rId15"/>
    <p:sldId id="260" r:id="rId16"/>
    <p:sldId id="264" r:id="rId17"/>
    <p:sldId id="336" r:id="rId18"/>
    <p:sldId id="339" r:id="rId19"/>
    <p:sldId id="338" r:id="rId20"/>
    <p:sldId id="337" r:id="rId21"/>
    <p:sldId id="340" r:id="rId22"/>
    <p:sldId id="326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83" autoAdjust="0"/>
  </p:normalViewPr>
  <p:slideViewPr>
    <p:cSldViewPr snapToGrid="0" snapToObjects="1"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7F106-8883-47F5-A5CA-DB8A9ECD89EE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70851-1848-4D2F-9C55-247BF0579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5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59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1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767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3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284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9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43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78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14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4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437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93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656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72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56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9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42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4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71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0851-1848-4D2F-9C55-247BF0579A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19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B2907C-3802-4573-AEB1-39F0E3F2958D}" type="datetimeFigureOut">
              <a:rPr lang="en-US"/>
              <a:pPr>
                <a:defRPr/>
              </a:pPr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A90640-39C4-49ED-B18A-4E901C689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73063" y="6607175"/>
            <a:ext cx="686911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3063" y="376238"/>
            <a:ext cx="84836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13"/>
          <a:srcRect t="17793" b="26964"/>
          <a:stretch>
            <a:fillRect/>
          </a:stretch>
        </p:blipFill>
        <p:spPr bwMode="auto">
          <a:xfrm>
            <a:off x="7372350" y="6430963"/>
            <a:ext cx="15430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Helvetica Neue"/>
          <a:cs typeface="Helvetica Neue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Helvetica Neue"/>
          <a:cs typeface="Helvetica Neue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Helvetica Neue"/>
          <a:cs typeface="Helvetica Neue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Helvetica Neue"/>
          <a:cs typeface="Helvetica Neue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Helvetica Neue"/>
          <a:cs typeface="Helvetica Neue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2600238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“Актуальность и возможность применения магнитных методов неразрушающего контроля при исследовании технического состояния мостовых сооружений. ОДМ 218.5.009-2017 «Технология магнитной диагностики предварительно напряженной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арматуры и оценки технического состояния железобетонных балок мостовых сооружений»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3314" name="Объект 2"/>
          <p:cNvSpPr>
            <a:spLocks noGrp="1"/>
          </p:cNvSpPr>
          <p:nvPr>
            <p:ph idx="1"/>
          </p:nvPr>
        </p:nvSpPr>
        <p:spPr>
          <a:xfrm>
            <a:off x="457200" y="3221372"/>
            <a:ext cx="8229600" cy="299486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b="1" dirty="0" smtClean="0">
                <a:latin typeface="Arial" charset="0"/>
              </a:rPr>
              <a:t>Сведения о докладчике</a:t>
            </a:r>
            <a:endParaRPr lang="ru-RU" sz="18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1800" dirty="0" smtClean="0">
                <a:latin typeface="Arial" charset="0"/>
              </a:rPr>
              <a:t>Федеральное государственное бюджетное образовательное учреждение высшего профессионального образования «Российский университет транспорта (МИИТ)». </a:t>
            </a:r>
            <a:endParaRPr lang="ru-RU" sz="1800" b="1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1800" b="1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1800" dirty="0" smtClean="0">
                <a:latin typeface="Arial" charset="0"/>
              </a:rPr>
              <a:t>Начальник Научно-учебного центра мостов и транспортных сооружений, заведующий  лабораторией автодорожных мостов МГУПС (МИИТ)</a:t>
            </a:r>
          </a:p>
          <a:p>
            <a:pPr>
              <a:buFont typeface="Arial" charset="0"/>
              <a:buNone/>
            </a:pPr>
            <a:r>
              <a:rPr lang="ru-RU" sz="1800" dirty="0" smtClean="0">
                <a:latin typeface="Arial" charset="0"/>
              </a:rPr>
              <a:t>к.т.н. Матвеев Вадим Кириллович, </a:t>
            </a:r>
          </a:p>
          <a:p>
            <a:pPr>
              <a:buFont typeface="Arial" charset="0"/>
              <a:buNone/>
            </a:pPr>
            <a:r>
              <a:rPr lang="ru-RU" sz="1800" dirty="0" smtClean="0">
                <a:latin typeface="Arial" charset="0"/>
              </a:rPr>
              <a:t>тел. (495) 684-28-28;   (499)972-65-88.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495299"/>
            <a:ext cx="8229600" cy="147611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Технология магнитной диагностики предварительно-напряженной арматуры в железобетонных конструкциях.</a:t>
            </a:r>
            <a:b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Установка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магнитной головки дефектоскопа на</a:t>
            </a:r>
            <a:b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нижнюю плоскость балки на полосу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1а, затем 1б и 1с.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43" y="1971413"/>
            <a:ext cx="4423773" cy="41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1" y="1971413"/>
            <a:ext cx="3993159" cy="416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1039886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Опытный образец магнитного 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дефектоскопа ИНТРОАРМ 300.</a:t>
            </a:r>
            <a:b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600" dirty="0" smtClean="0"/>
              <a:t>Объектом </a:t>
            </a:r>
            <a:r>
              <a:rPr lang="ru-RU" sz="1600" dirty="0"/>
              <a:t>контроля является предварительно напряженная арматура, скрытая под защитным слоем </a:t>
            </a:r>
            <a:r>
              <a:rPr lang="ru-RU" sz="1600" dirty="0" smtClean="0"/>
              <a:t>бетона балки, </a:t>
            </a:r>
            <a:r>
              <a:rPr lang="ru-RU" sz="1600" dirty="0"/>
              <a:t>а внешним источником магнитного поля - система намагничивания дефектоскопа</a:t>
            </a:r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691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9" y="486469"/>
            <a:ext cx="4167511" cy="5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04" y="486468"/>
            <a:ext cx="4167511" cy="5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42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44" y="436228"/>
            <a:ext cx="4322062" cy="61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71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4518"/>
              </p:ext>
            </p:extLst>
          </p:nvPr>
        </p:nvGraphicFramePr>
        <p:xfrm>
          <a:off x="898553" y="2313177"/>
          <a:ext cx="7238767" cy="347853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8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9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Порядок и методика проведения магнитной диагностики предварительно напряженной арматуры железобетонных балок мостовых сооружений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магнитной диагностики предварительно напряженной арматуры, вспомогательное оборудование, инструмент 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 контролируемой поверхности железобетонных балок 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Настройка средств магнитной диагностики 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Обработка и интерпретация результатов измерений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Оценка технического состояния железобетонных балок по результатам магнитной диагностики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Оформление результатов магнитной диагностики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Ограничения по использованию метода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42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Приложения:  примеры магнитограмм, образцы журналов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475" name="Rectangle 48"/>
          <p:cNvSpPr>
            <a:spLocks noChangeArrowheads="1"/>
          </p:cNvSpPr>
          <p:nvPr/>
        </p:nvSpPr>
        <p:spPr bwMode="auto">
          <a:xfrm>
            <a:off x="381000" y="580727"/>
            <a:ext cx="828516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77825" algn="ctr"/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ОДМ 218.5.009-2017 «Технология магнитной диагностики предварительно напряженной арматуры и оценки технического состояния железобетонных балок мостовых сооружений»</a:t>
            </a:r>
          </a:p>
          <a:p>
            <a:pPr indent="377825" algn="ctr"/>
            <a:endParaRPr lang="ru-RU" sz="2000" dirty="0">
              <a:solidFill>
                <a:schemeClr val="accent1"/>
              </a:solidFill>
            </a:endParaRPr>
          </a:p>
          <a:p>
            <a:pPr indent="377825" algn="ctr"/>
            <a:r>
              <a:rPr lang="ru-RU" sz="1400" dirty="0"/>
              <a:t>ОДМ включает следующие основные разделы: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704326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Некоторые комбинации методов неразрушающего контроля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930109"/>
              </p:ext>
            </p:extLst>
          </p:nvPr>
        </p:nvGraphicFramePr>
        <p:xfrm>
          <a:off x="209725" y="1359017"/>
          <a:ext cx="8699383" cy="4921261"/>
        </p:xfrm>
        <a:graphic>
          <a:graphicData uri="http://schemas.openxmlformats.org/drawingml/2006/table">
            <a:tbl>
              <a:tblPr/>
              <a:tblGrid>
                <a:gridCol w="241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0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 Цели исследований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Первый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(Задачи исследования)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Второй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(Задачи исследования)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Выявление коррозионного ослабления металлических листов (в том числе при одностороннем доступе)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Метод магнитного сканирования плоских стальных листов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(установление зон коррозионного уменьшения толщины листов)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Ультразуковая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толщинометрия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(измерение толщины листа в зоне коррозионного ослабления)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Выявление коррозионного ослабления или разрыва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преднапряженной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 арматуры в балках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Метод потенциалов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полуэлемента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(Выявление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зон активной коррозии арматуры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Магнитная дефектоскопия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преднапряженной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 арматуры балок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(установление места коррозионного ослабления или разрыва арматуры для выполнения последующего вскрытия бетона)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Выявление коррозионного ослабления или разрыва металлических канатов, вант мостовых сооружений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Магнитная дефектоскопия канатов (установление зон коррозионного уменьшения сечения или обрыва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стрендов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Helvetica Neue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Helvetica Neue"/>
                          <a:cs typeface="Times New Roman" pitchFamily="18" charset="0"/>
                        </a:rPr>
                        <a:t>Вскрытие оболочки, визуальный контроль дефекта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Мост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 о. Русский через пролив Босфор Восточный в г.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Владивосток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6" y="1300294"/>
            <a:ext cx="6638421" cy="497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Верхняя часть вант у верха пилона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61" y="1314925"/>
            <a:ext cx="6582764" cy="4937073"/>
          </a:xfrm>
        </p:spPr>
      </p:pic>
    </p:spTree>
    <p:extLst>
      <p:ext uri="{BB962C8B-B14F-4D97-AF65-F5344CB8AC3E}">
        <p14:creationId xmlns:p14="http://schemas.microsoft.com/office/powerpoint/2010/main" val="35384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Верхняя часть вант у верха пилона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5" y="1336050"/>
            <a:ext cx="6543412" cy="4907560"/>
          </a:xfrm>
        </p:spPr>
      </p:pic>
    </p:spTree>
    <p:extLst>
      <p:ext uri="{BB962C8B-B14F-4D97-AF65-F5344CB8AC3E}">
        <p14:creationId xmlns:p14="http://schemas.microsoft.com/office/powerpoint/2010/main" val="21472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Конструкция крепления вант внутри пилона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9" y="1258300"/>
            <a:ext cx="6490485" cy="4867864"/>
          </a:xfrm>
        </p:spPr>
      </p:pic>
    </p:spTree>
    <p:extLst>
      <p:ext uri="{BB962C8B-B14F-4D97-AF65-F5344CB8AC3E}">
        <p14:creationId xmlns:p14="http://schemas.microsoft.com/office/powerpoint/2010/main" val="15697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1031496"/>
          </a:xfrm>
        </p:spPr>
        <p:txBody>
          <a:bodyPr/>
          <a:lstStyle/>
          <a:p>
            <a:pPr algn="l" eaLnBrk="1" hangingPunct="1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 докладе будут затронуты и продемонстрированы в фотографиях следующие основные темы: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457200" y="1619075"/>
            <a:ext cx="8229600" cy="4915949"/>
          </a:xfrm>
        </p:spPr>
        <p:txBody>
          <a:bodyPr/>
          <a:lstStyle/>
          <a:p>
            <a:r>
              <a:rPr lang="ru-RU" sz="1800" dirty="0" smtClean="0"/>
              <a:t>Неудачный </a:t>
            </a:r>
            <a:r>
              <a:rPr lang="ru-RU" sz="1800" dirty="0"/>
              <a:t>пример проектирования ремонта мостового сооружения без применения методов неразрушающего контроля.</a:t>
            </a:r>
          </a:p>
          <a:p>
            <a:r>
              <a:rPr lang="ru-RU" sz="1800" dirty="0"/>
              <a:t>Презентация ОДМ 218.5.009-2017 «Технология магнитной диагностики предварительно напряженной арматуры и оценки технического состояния железобетонных балок мостовых сооружений».</a:t>
            </a:r>
          </a:p>
          <a:p>
            <a:r>
              <a:rPr lang="ru-RU" sz="1800" dirty="0" smtClean="0"/>
              <a:t>Примеры </a:t>
            </a:r>
            <a:r>
              <a:rPr lang="ru-RU" sz="1800" dirty="0"/>
              <a:t>возможного использования магнитных методов неразрушающего контроля при исследовании технического состояния мостовых сооружений (дефектоскопия канатов, дефектоскопия металлических конструкций, дефектоскопия предварительно напряженной арматуры).</a:t>
            </a:r>
          </a:p>
          <a:p>
            <a:r>
              <a:rPr lang="ru-RU" sz="1800" dirty="0" smtClean="0"/>
              <a:t>Промежуточные </a:t>
            </a:r>
            <a:r>
              <a:rPr lang="ru-RU" sz="1800" dirty="0"/>
              <a:t>результаты диагностики вант моста через пролив Босфор восточный в г. Владивостоке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79307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Нижнее анкерное крепление ванта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166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495301"/>
            <a:ext cx="8229600" cy="536546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Визуально обнаруженный дефект ванта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7" y="1031847"/>
            <a:ext cx="6725307" cy="5043981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78" y="3699544"/>
            <a:ext cx="2992754" cy="2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7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179387" y="358385"/>
            <a:ext cx="87137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349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Трудозатраты при проведении магнитной дефектоскопии конструкций мостовых </a:t>
            </a:r>
            <a:r>
              <a:rPr lang="ru-RU" altLang="ru-RU" sz="1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сооружений </a:t>
            </a:r>
          </a:p>
          <a:p>
            <a:pPr algn="ctr"/>
            <a:r>
              <a:rPr lang="ru-RU" altLang="ru-RU" sz="1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ОДМ </a:t>
            </a:r>
            <a:r>
              <a:rPr lang="en-US" altLang="ru-RU" sz="1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218.4.020-2014</a:t>
            </a:r>
            <a:r>
              <a:rPr lang="ru-RU" altLang="ru-RU" sz="1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0" hangingPunct="0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Нормативы трудозатрат на проведение магнитной дефектоскопии вант мостовых сооружений</a:t>
            </a:r>
            <a:endParaRPr lang="ru-RU" altLang="ru-RU" dirty="0"/>
          </a:p>
        </p:txBody>
      </p:sp>
      <p:graphicFrame>
        <p:nvGraphicFramePr>
          <p:cNvPr id="220471" name="Group 3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64092"/>
              </p:ext>
            </p:extLst>
          </p:nvPr>
        </p:nvGraphicFramePr>
        <p:xfrm>
          <a:off x="755650" y="1073336"/>
          <a:ext cx="7632700" cy="25351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8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3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n/n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Длина контролируемых вант, м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Норматив трудозатрат, </a:t>
                      </a: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чел.дн./м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0,37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0,33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8000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10000 и более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0336" name="Rectangle 176"/>
          <p:cNvSpPr>
            <a:spLocks noChangeArrowheads="1"/>
          </p:cNvSpPr>
          <p:nvPr/>
        </p:nvSpPr>
        <p:spPr bwMode="auto">
          <a:xfrm>
            <a:off x="755650" y="3582015"/>
            <a:ext cx="79200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Нормативы трудозатрат на проведение магнитной дефектоскопии металлических конструкций (основного металла) мостовых сооружений</a:t>
            </a:r>
            <a:endParaRPr lang="ru-RU" altLang="ru-RU" dirty="0"/>
          </a:p>
        </p:txBody>
      </p:sp>
      <p:graphicFrame>
        <p:nvGraphicFramePr>
          <p:cNvPr id="220469" name="Group 3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910799"/>
              </p:ext>
            </p:extLst>
          </p:nvPr>
        </p:nvGraphicFramePr>
        <p:xfrm>
          <a:off x="755650" y="4144835"/>
          <a:ext cx="7632700" cy="23463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7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n/n</a:t>
                      </a: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Площадь контролируемых металлических конструкций, м</a:t>
                      </a:r>
                      <a:r>
                        <a:rPr kumimoji="0" lang="ru-RU" altLang="ru-RU" sz="12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Норматив трудозатрат, </a:t>
                      </a: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чел.дн./м</a:t>
                      </a:r>
                      <a:r>
                        <a:rPr kumimoji="0" lang="ru-RU" altLang="ru-RU" sz="12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0,41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5000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0,31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100000 и более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67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1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47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29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06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8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6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 мая 2010 года на 1346 километре федеральной автодороги М-4 "Дон", обрушились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две балки путепровода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05" y="1722984"/>
            <a:ext cx="66675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94148"/>
            <a:ext cx="3863130" cy="2533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8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9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24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35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2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1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23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88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8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9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Мост через реку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Савала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на км 402+770 автомобильной дороги А-144 Курск-Воронеж-Борисоглебск до магистрали «Каспий»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674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1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7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0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1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1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6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38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02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267"/>
            <a:ext cx="9144000" cy="51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495299"/>
            <a:ext cx="8229600" cy="2071731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Неудачный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пример проектирования ремонта мостового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сооружения.</a:t>
            </a:r>
            <a:b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Мост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через реку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Савала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на км 402+770 автомобильной дороги А-144 Курск-Воронеж-Борисоглебск до магистрали «Каспий»</a:t>
            </a: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68" y="2692866"/>
            <a:ext cx="4320330" cy="36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8" y="2692866"/>
            <a:ext cx="4393301" cy="36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66"/>
            <a:ext cx="9144000" cy="51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16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66"/>
            <a:ext cx="9144000" cy="51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5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1039886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При выборочном вскрытии были обнаружены обрывы пучков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стыках балок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19" y="1650586"/>
            <a:ext cx="6037345" cy="4528009"/>
          </a:xfrm>
        </p:spPr>
      </p:pic>
    </p:spTree>
    <p:extLst>
      <p:ext uri="{BB962C8B-B14F-4D97-AF65-F5344CB8AC3E}">
        <p14:creationId xmlns:p14="http://schemas.microsoft.com/office/powerpoint/2010/main" val="40890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1039886"/>
          </a:xfrm>
        </p:spPr>
        <p:txBody>
          <a:bodyPr/>
          <a:lstStyle/>
          <a:p>
            <a:pPr eaLnBrk="1" hangingPunct="1"/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Выполнены исследования коррозионной активности арматуры методом потенциалов </a:t>
            </a:r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полуэлемента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в соответствии с  ОДМ 218.3.001-2010 «Рекомендации по диагностике активной коррозии арматуры в железобетонных конструкциях мостовых сооружений на автомобильных дорогах методом потенциалов </a:t>
            </a:r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полуэлемента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28" y="1600200"/>
            <a:ext cx="54605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495299"/>
            <a:ext cx="8229600" cy="1476113"/>
          </a:xfrm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</a:rPr>
              <a:t>Общие критерии для оценки вероятности коррозии арматуры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для </a:t>
            </a:r>
            <a:r>
              <a:rPr lang="ru-RU" sz="2000" b="1" dirty="0">
                <a:solidFill>
                  <a:srgbClr val="0070C0"/>
                </a:solidFill>
              </a:rPr>
              <a:t>медно-сульфатного электрода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1485900" y="2369661"/>
          <a:ext cx="6172200" cy="2987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03020" algn="l"/>
                          <a:tab pos="1348740" algn="l"/>
                        </a:tabLst>
                      </a:pPr>
                      <a:r>
                        <a:rPr lang="ru-RU" sz="1400">
                          <a:effectLst/>
                        </a:rPr>
                        <a:t>Характеристика состояния арматуры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Пассивное состояние арматуры с</a:t>
                      </a:r>
                      <a:endParaRPr lang="ru-RU" sz="1200">
                        <a:effectLst/>
                      </a:endParaRPr>
                    </a:p>
                    <a:p>
                      <a:pPr marR="17716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вероятностью 90%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7716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Неопределенное состояние арматуры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7716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Коррозия арматуры с вероятностью 90%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45720" algn="ctr">
                        <a:spcAft>
                          <a:spcPts val="0"/>
                        </a:spcAft>
                        <a:tabLst>
                          <a:tab pos="1874520" algn="l"/>
                        </a:tabLst>
                      </a:pPr>
                      <a:r>
                        <a:rPr lang="ru-RU" sz="1400">
                          <a:effectLst/>
                        </a:rPr>
                        <a:t>Величина потенциала на поверхности относительно стандартного медно-сульфатного электрода сравнения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7716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 </a:t>
                      </a:r>
                      <a:r>
                        <a:rPr lang="en-US" sz="1400">
                          <a:effectLst/>
                        </a:rPr>
                        <a:t>&gt; -200 </a:t>
                      </a:r>
                      <a:r>
                        <a:rPr lang="ru-RU" sz="1400">
                          <a:effectLst/>
                        </a:rPr>
                        <a:t>мВ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45720" algn="ctr">
                        <a:spcAft>
                          <a:spcPts val="0"/>
                        </a:spcAft>
                        <a:tabLst>
                          <a:tab pos="1531620" algn="l"/>
                        </a:tabLst>
                      </a:pPr>
                      <a:r>
                        <a:rPr lang="ru-RU" sz="1400">
                          <a:effectLst/>
                        </a:rPr>
                        <a:t>-200мВ </a:t>
                      </a:r>
                      <a:r>
                        <a:rPr lang="en-US" sz="1400">
                          <a:effectLst/>
                        </a:rPr>
                        <a:t>&gt; P &gt; -350</a:t>
                      </a:r>
                      <a:r>
                        <a:rPr lang="ru-RU" sz="1400">
                          <a:effectLst/>
                        </a:rPr>
                        <a:t>мВ</a:t>
                      </a:r>
                      <a:endParaRPr lang="ru-RU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7716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 </a:t>
                      </a:r>
                      <a:r>
                        <a:rPr lang="en-US" sz="1400" dirty="0">
                          <a:effectLst/>
                        </a:rPr>
                        <a:t>&lt; -350 </a:t>
                      </a:r>
                      <a:r>
                        <a:rPr lang="ru-RU" sz="1400" dirty="0">
                          <a:effectLst/>
                        </a:rPr>
                        <a:t>мВ</a:t>
                      </a:r>
                      <a:endParaRPr lang="ru-RU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7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410634"/>
            <a:ext cx="8229600" cy="613833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Результаты исследования коррозионной активности арматуры методом потенциалов </a:t>
            </a:r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полуэлемента</a:t>
            </a:r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1" y="1024467"/>
            <a:ext cx="6426200" cy="53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704</Words>
  <Application>Microsoft Office PowerPoint</Application>
  <PresentationFormat>Экран (4:3)</PresentationFormat>
  <Paragraphs>152</Paragraphs>
  <Slides>51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Helvetica Neue</vt:lpstr>
      <vt:lpstr>Times New Roman</vt:lpstr>
      <vt:lpstr>шаблон презентации</vt:lpstr>
      <vt:lpstr>“Актуальность и возможность применения магнитных методов неразрушающего контроля при исследовании технического состояния мостовых сооружений. ОДМ 218.5.009-2017 «Технология магнитной диагностики предварительно напряженной арматуры и оценки технического состояния железобетонных балок мостовых сооружений»</vt:lpstr>
      <vt:lpstr>В докладе будут затронуты и продемонстрированы в фотографиях следующие основные темы:</vt:lpstr>
      <vt:lpstr>20 мая 2010 года на 1346 километре федеральной автодороги М-4 "Дон", обрушились две балки путепровода</vt:lpstr>
      <vt:lpstr>Мост через реку Савала на км 402+770 автомобильной дороги А-144 Курск-Воронеж-Борисоглебск до магистрали «Каспий»</vt:lpstr>
      <vt:lpstr>Неудачный пример проектирования ремонта мостового сооружения. Мост через реку Савала на км 402+770 автомобильной дороги А-144 Курск-Воронеж-Борисоглебск до магистрали «Каспий»</vt:lpstr>
      <vt:lpstr>При выборочном вскрытии были обнаружены обрывы пучков в стыках балок</vt:lpstr>
      <vt:lpstr>Выполнены исследования коррозионной активности арматуры методом потенциалов полуэлемента в соответствии с  ОДМ 218.3.001-2010 «Рекомендации по диагностике активной коррозии арматуры в железобетонных конструкциях мостовых сооружений на автомобильных дорогах методом потенциалов полуэлемента»</vt:lpstr>
      <vt:lpstr>Общие критерии для оценки вероятности коррозии арматуры  для медно-сульфатного электрода.</vt:lpstr>
      <vt:lpstr>Результаты исследования коррозионной активности арматуры методом потенциалов полуэлемента</vt:lpstr>
      <vt:lpstr>Технология магнитной диагностики предварительно-напряженной арматуры в железобетонных конструкциях. Установка магнитной головки дефектоскопа на нижнюю плоскость балки на полосу 1а, затем 1б и 1с.</vt:lpstr>
      <vt:lpstr>Опытный образец магнитного дефектоскопа ИНТРОАРМ 300. Объектом контроля является предварительно напряженная арматура, скрытая под защитным слоем бетона балки, а внешним источником магнитного поля - система намагничивания дефектоскопа</vt:lpstr>
      <vt:lpstr>Презентация PowerPoint</vt:lpstr>
      <vt:lpstr>Презентация PowerPoint</vt:lpstr>
      <vt:lpstr>Презентация PowerPoint</vt:lpstr>
      <vt:lpstr>Некоторые комбинации методов неразрушающего контроля</vt:lpstr>
      <vt:lpstr>Мост на о. Русский через пролив Босфор Восточный в г. Владивосток</vt:lpstr>
      <vt:lpstr>Верхняя часть вант у верха пилона</vt:lpstr>
      <vt:lpstr>Верхняя часть вант у верха пилона</vt:lpstr>
      <vt:lpstr>Конструкция крепления вант внутри пилона</vt:lpstr>
      <vt:lpstr>Нижнее анкерное крепление ванта </vt:lpstr>
      <vt:lpstr>Визуально обнаруженный дефект ванта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деятельности Научно-учебного центра мостов и транспортных сооружений (НУЦ МТС)</dc:title>
  <dc:creator>user</dc:creator>
  <cp:lastModifiedBy>Engineer</cp:lastModifiedBy>
  <cp:revision>52</cp:revision>
  <dcterms:created xsi:type="dcterms:W3CDTF">2014-08-15T09:58:01Z</dcterms:created>
  <dcterms:modified xsi:type="dcterms:W3CDTF">2018-10-18T05:47:16Z</dcterms:modified>
</cp:coreProperties>
</file>