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7" r:id="rId3"/>
    <p:sldId id="280" r:id="rId4"/>
    <p:sldId id="268" r:id="rId5"/>
    <p:sldId id="266" r:id="rId6"/>
    <p:sldId id="269" r:id="rId7"/>
    <p:sldId id="272" r:id="rId8"/>
    <p:sldId id="270" r:id="rId9"/>
    <p:sldId id="274" r:id="rId10"/>
    <p:sldId id="273" r:id="rId11"/>
    <p:sldId id="278" r:id="rId12"/>
    <p:sldId id="277" r:id="rId13"/>
    <p:sldId id="275" r:id="rId14"/>
    <p:sldId id="261" r:id="rId15"/>
    <p:sldId id="28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5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-437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090BA-E973-40E2-BC4C-7C80CB7BADD1}" type="datetimeFigureOut">
              <a:rPr lang="ru-RU" smtClean="0"/>
              <a:t>07.09.2018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C32BC-6404-4916-B460-8391F034D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945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B4C4-0A89-4E53-A890-F9CA549C7917}" type="datetimeFigureOut">
              <a:rPr lang="ru-RU" smtClean="0"/>
              <a:t>07.09.2018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330E1-D1F3-4A33-B180-BC29043F86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803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03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033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819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81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F084F-B85F-4532-8484-85587DE5CE9B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0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80E9-1391-4BE1-808A-49F2AC6F03F5}" type="datetime1">
              <a:rPr lang="ru-RU" smtClean="0"/>
              <a:t>07.09.2018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41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3300-73BB-4643-AE9D-EBDA779E1008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9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FB39-0F1A-4485-8AE9-1C353CAF25C5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6647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FB4C-F39F-4C87-8D2D-C115347A77F6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6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1848-62F0-4596-AAD3-A69974AD8B5A}" type="datetime1">
              <a:rPr lang="ru-RU" smtClean="0"/>
              <a:t>07.09.2018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0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4FF9-2374-4CAE-949C-04823C1805AC}" type="datetime1">
              <a:rPr lang="ru-RU" smtClean="0"/>
              <a:t>07.09.2018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56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C2980-7EB1-4FF0-9879-9D4C666BCA70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47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88FD-265E-4EEA-91FB-A72FB53E7E82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1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E50F-973A-4F50-9551-5A458330F182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7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A79BD-2443-4FD5-B33B-9B44E7CE12C4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66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AA4A-62B5-449A-910E-59331D1200BF}" type="datetime1">
              <a:rPr lang="ru-RU" smtClean="0"/>
              <a:t>07.09.2018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70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EBC-8DB9-4220-8C33-784664C0BA2F}" type="datetime1">
              <a:rPr lang="ru-RU" smtClean="0"/>
              <a:t>07.09.2018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19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D86-0220-4F2A-B164-6B10D3A0D87C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02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05FBB-2858-4C2B-8DFB-BEA24E9B1900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24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C2E-A6DC-4A12-9DBC-9AC554D1DF9C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6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F5FD2-424A-4BFF-B06E-A3B573E82874}" type="datetime1">
              <a:rPr lang="ru-RU" smtClean="0"/>
              <a:t>07.09.2018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81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F68EBC8-D5EA-4B91-B8EB-82CA13418B53}" type="datetime1">
              <a:rPr lang="ru-RU" smtClean="0"/>
              <a:t>07.09.2018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66437-20DE-4D36-BF67-AE523B6E2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65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9.wdp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2.wdp"/><Relationship Id="rId5" Type="http://schemas.openxmlformats.org/officeDocument/2006/relationships/image" Target="../media/image26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6.wdp"/><Relationship Id="rId5" Type="http://schemas.openxmlformats.org/officeDocument/2006/relationships/image" Target="../media/image32.jpe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microsoft.com/office/2007/relationships/hdphoto" Target="../media/hdphoto18.wdp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21.wdp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24.wdp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01041" y="2524134"/>
            <a:ext cx="11277600" cy="1467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cap="all" dirty="0">
                <a:solidFill>
                  <a:schemeClr val="bg1"/>
                </a:solidFill>
                <a:latin typeface="+mn-lt"/>
              </a:rPr>
              <a:t>Тепловидение в диагностике металлических и железобетонных конструкций автодорожных мостов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340684" y="4916871"/>
            <a:ext cx="4671881" cy="532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Леонид Юрьевич Соловьев</a:t>
            </a:r>
          </a:p>
        </p:txBody>
      </p:sp>
      <p:pic>
        <p:nvPicPr>
          <p:cNvPr id="10" name="Picture 3" descr="C:\Users\Kirill\Desktop\Logo-SGUPS-s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028" y="132241"/>
            <a:ext cx="2357302" cy="1092721"/>
          </a:xfrm>
          <a:prstGeom prst="actionButtonBlank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99524" y="142638"/>
            <a:ext cx="769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Сибирский Государственный Университет Путей Сообщения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Кафедра «Мосты»</a:t>
            </a:r>
            <a:endParaRPr lang="ru-RU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738998" y="6157640"/>
            <a:ext cx="2601686" cy="454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smtClean="0">
                <a:solidFill>
                  <a:schemeClr val="bg1"/>
                </a:solidFill>
              </a:rPr>
              <a:t>Казань 2018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23074"/>
            <a:ext cx="913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Лабораторный эксперимент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9533" y="4459412"/>
            <a:ext cx="6826016" cy="2529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smtClean="0">
                <a:solidFill>
                  <a:schemeClr val="bg1"/>
                </a:solidFill>
              </a:rPr>
              <a:t>Условия эксперимента: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</a:rPr>
              <a:t>Нагрузка до 4 т.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</a:rPr>
              <a:t>Частота 4,1 Гц.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</a:rPr>
              <a:t>Время испытания 10 минут.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</a:rPr>
              <a:t>Измерения производились с расстояния 0,6 м.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3679" y="5360531"/>
            <a:ext cx="4349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ИК-съемка балки с заранее выращенной усталостной трещиной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49" y="646294"/>
            <a:ext cx="4341546" cy="4591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3" y="646294"/>
            <a:ext cx="6729755" cy="366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136312" y="599235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10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23074"/>
            <a:ext cx="913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Лабораторный эксперимент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46989" y="4725430"/>
            <a:ext cx="5380605" cy="625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Экспериментальный образец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5969" y="5360531"/>
            <a:ext cx="4466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Участок балки с заранее выращенной усталостной трещиной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\\123-пк\рабочая\Докторантура\Термография\Конференции\Иркутск 2017\DSC_026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585969" y="646294"/>
            <a:ext cx="4341546" cy="45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532" y="884916"/>
            <a:ext cx="6235554" cy="3694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089316" y="599235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11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4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886" y="366949"/>
            <a:ext cx="1042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Результаты эксперимента «пассивной» </a:t>
            </a:r>
            <a:r>
              <a:rPr lang="ru-RU" sz="2800" b="1" dirty="0" err="1" smtClean="0">
                <a:solidFill>
                  <a:schemeClr val="bg1"/>
                </a:solidFill>
              </a:rPr>
              <a:t>термографии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95943" y="5391491"/>
            <a:ext cx="5739007" cy="68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Термограмма исследуемой области в момент отсутствия внешней нагрузки.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Область термограммы 22х29 см. Температура в вершине </a:t>
            </a:r>
            <a:r>
              <a:rPr lang="ru-RU" sz="2000" b="1" dirty="0">
                <a:solidFill>
                  <a:schemeClr val="bg1"/>
                </a:solidFill>
              </a:rPr>
              <a:t>трещины </a:t>
            </a:r>
            <a:r>
              <a:rPr lang="ru-RU" sz="2000" b="1" dirty="0" smtClean="0">
                <a:solidFill>
                  <a:schemeClr val="bg1"/>
                </a:solidFill>
              </a:rPr>
              <a:t>23,3 °С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9" y="1017349"/>
            <a:ext cx="5838092" cy="437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1" y="1017349"/>
            <a:ext cx="6200517" cy="437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5987143" y="5396078"/>
            <a:ext cx="5638799" cy="68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Термограмма </a:t>
            </a:r>
            <a:r>
              <a:rPr lang="ru-RU" sz="2000" b="1" dirty="0">
                <a:solidFill>
                  <a:schemeClr val="bg1"/>
                </a:solidFill>
              </a:rPr>
              <a:t>исследуемой области </a:t>
            </a:r>
            <a:r>
              <a:rPr lang="ru-RU" sz="2000" b="1" dirty="0" smtClean="0">
                <a:solidFill>
                  <a:schemeClr val="bg1"/>
                </a:solidFill>
              </a:rPr>
              <a:t>в момент нагружения внешней нагрузкой.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Температура в вершине трещины </a:t>
            </a:r>
            <a:r>
              <a:rPr lang="ru-RU" sz="2000" b="1" dirty="0" smtClean="0">
                <a:solidFill>
                  <a:schemeClr val="bg1"/>
                </a:solidFill>
              </a:rPr>
              <a:t>23,5 </a:t>
            </a:r>
            <a:r>
              <a:rPr lang="ru-RU" sz="2000" b="1" dirty="0">
                <a:solidFill>
                  <a:schemeClr val="bg1"/>
                </a:solidFill>
              </a:rPr>
              <a:t>°</a:t>
            </a:r>
            <a:r>
              <a:rPr lang="ru-RU" sz="2000" b="1" dirty="0" smtClean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1201400" y="5919247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12</a:t>
            </a:fld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820886" y="2656114"/>
            <a:ext cx="555171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7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943" y="242817"/>
            <a:ext cx="10959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Результаты эксперимента «пассивной» </a:t>
            </a:r>
            <a:r>
              <a:rPr lang="ru-RU" sz="2800" b="1" dirty="0" err="1">
                <a:solidFill>
                  <a:schemeClr val="bg1"/>
                </a:solidFill>
              </a:rPr>
              <a:t>термографии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68503" y="5368663"/>
            <a:ext cx="4847204" cy="68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Термограмма исследуемой зоны образца в процессе </a:t>
            </a:r>
            <a:r>
              <a:rPr lang="ru-RU" sz="2000" b="1" dirty="0" err="1" smtClean="0">
                <a:solidFill>
                  <a:schemeClr val="bg1"/>
                </a:solidFill>
              </a:rPr>
              <a:t>нагружения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5" name="IR_00068 2 минуты инфракрасный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381287" y="992131"/>
            <a:ext cx="5708851" cy="4281638"/>
          </a:xfrm>
          <a:prstGeom prst="rect">
            <a:avLst/>
          </a:prstGeom>
        </p:spPr>
      </p:pic>
      <p:pic>
        <p:nvPicPr>
          <p:cNvPr id="3074" name="Picture 2" descr="\\123-пк\рабочая\Докторантура\Термография\Конференции\Иркутск 2017\2\I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6" y="1360057"/>
            <a:ext cx="4918301" cy="36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1201625" y="5968038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13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618286" y="4369906"/>
            <a:ext cx="4847204" cy="1562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Термограмма </a:t>
            </a:r>
            <a:r>
              <a:rPr lang="ru-RU" sz="2000" b="1" dirty="0">
                <a:solidFill>
                  <a:schemeClr val="bg1"/>
                </a:solidFill>
              </a:rPr>
              <a:t>исследуемой зоны образца после </a:t>
            </a:r>
            <a:r>
              <a:rPr lang="ru-RU" sz="2000" b="1" dirty="0" smtClean="0">
                <a:solidFill>
                  <a:schemeClr val="bg1"/>
                </a:solidFill>
              </a:rPr>
              <a:t>фильтрации.</a:t>
            </a:r>
          </a:p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chemeClr val="bg1"/>
                </a:solidFill>
              </a:rPr>
              <a:t>Исключены </a:t>
            </a:r>
            <a:r>
              <a:rPr lang="ru-RU" sz="2000" b="1" dirty="0">
                <a:solidFill>
                  <a:schemeClr val="bg1"/>
                </a:solidFill>
              </a:rPr>
              <a:t>точки, в которых изменения температуры при </a:t>
            </a:r>
            <a:r>
              <a:rPr lang="ru-RU" sz="2000" b="1" dirty="0" err="1">
                <a:solidFill>
                  <a:schemeClr val="bg1"/>
                </a:solidFill>
              </a:rPr>
              <a:t>нагружении</a:t>
            </a:r>
            <a:r>
              <a:rPr lang="ru-RU" sz="2000" b="1" dirty="0">
                <a:solidFill>
                  <a:schemeClr val="bg1"/>
                </a:solidFill>
              </a:rPr>
              <a:t> не </a:t>
            </a:r>
            <a:r>
              <a:rPr lang="ru-RU" sz="2000" b="1" dirty="0" smtClean="0">
                <a:solidFill>
                  <a:schemeClr val="bg1"/>
                </a:solidFill>
              </a:rPr>
              <a:t>происходит.</a:t>
            </a:r>
          </a:p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chemeClr val="bg1"/>
                </a:solidFill>
              </a:rPr>
              <a:t>Наибольшая амплитуда температур 1 °С.</a:t>
            </a:r>
          </a:p>
        </p:txBody>
      </p:sp>
    </p:spTree>
    <p:extLst>
      <p:ext uri="{BB962C8B-B14F-4D97-AF65-F5344CB8AC3E}">
        <p14:creationId xmlns:p14="http://schemas.microsoft.com/office/powerpoint/2010/main" val="161507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6864245" y="5852207"/>
            <a:ext cx="4847204" cy="467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Напряжения в вершине трещины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96136" y="4360865"/>
            <a:ext cx="4567251" cy="68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Модель балки с трещиной в </a:t>
            </a:r>
            <a:r>
              <a:rPr lang="en-US" sz="2000" b="1" dirty="0" smtClean="0">
                <a:solidFill>
                  <a:schemeClr val="bg1"/>
                </a:solidFill>
              </a:rPr>
              <a:t>Midas FEA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14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559525" cy="421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9687" y="1599264"/>
            <a:ext cx="6542313" cy="425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7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321" y="123074"/>
            <a:ext cx="1078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Результаты эксперимента </a:t>
            </a:r>
            <a:r>
              <a:rPr lang="ru-RU" sz="2800" b="1" dirty="0" smtClean="0">
                <a:solidFill>
                  <a:schemeClr val="bg1"/>
                </a:solidFill>
              </a:rPr>
              <a:t>«активной» </a:t>
            </a:r>
            <a:r>
              <a:rPr lang="ru-RU" sz="2800" b="1" dirty="0" err="1">
                <a:solidFill>
                  <a:schemeClr val="bg1"/>
                </a:solidFill>
              </a:rPr>
              <a:t>термографии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864245" y="5373236"/>
            <a:ext cx="4847204" cy="93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Термограмма трещины после внешнего прогрева правого берега трещины («активная» </a:t>
            </a:r>
            <a:r>
              <a:rPr lang="ru-RU" sz="2000" b="1" dirty="0" err="1" smtClean="0">
                <a:solidFill>
                  <a:schemeClr val="bg1"/>
                </a:solidFill>
              </a:rPr>
              <a:t>термография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712321" y="5373236"/>
            <a:ext cx="4847204" cy="68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Термограмма трещины в момент нагружения внешней нагрузкой («пассивная» </a:t>
            </a:r>
            <a:r>
              <a:rPr lang="ru-RU" sz="2000" b="1" dirty="0" err="1" smtClean="0">
                <a:solidFill>
                  <a:schemeClr val="bg1"/>
                </a:solidFill>
              </a:rPr>
              <a:t>термография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7" y="779584"/>
            <a:ext cx="5908431" cy="4431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50" y="779584"/>
            <a:ext cx="5908431" cy="4431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15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2" y="183268"/>
            <a:ext cx="1049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Контроль качества ремонта и усиления железобетонных конструкций композиционными материалами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6313" y="1591207"/>
            <a:ext cx="11353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диагностики: </a:t>
            </a:r>
            <a:r>
              <a:rPr lang="ru-RU" sz="2400" b="1" dirty="0">
                <a:solidFill>
                  <a:schemeClr val="bg1"/>
                </a:solidFill>
              </a:rPr>
              <a:t>Регистрация температурного контраста (градиента температур) на поверхности, возникающего из-за </a:t>
            </a:r>
            <a:r>
              <a:rPr lang="ru-RU" sz="2400" b="1" dirty="0" err="1">
                <a:solidFill>
                  <a:schemeClr val="bg1"/>
                </a:solidFill>
              </a:rPr>
              <a:t>неплотностей</a:t>
            </a:r>
            <a:r>
              <a:rPr lang="ru-RU" sz="2400" b="1" dirty="0">
                <a:solidFill>
                  <a:schemeClr val="bg1"/>
                </a:solidFill>
              </a:rPr>
              <a:t> и пустот, играющих роль теплоизолятора, по контакту соединяемых материалов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0" y="3538455"/>
            <a:ext cx="4188689" cy="1849348"/>
          </a:xfrm>
          <a:prstGeom prst="rect">
            <a:avLst/>
          </a:prstGeom>
          <a:noFill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64" y="3544439"/>
            <a:ext cx="3091833" cy="11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0343" y="4907589"/>
            <a:ext cx="3283474" cy="134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16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2" y="183268"/>
            <a:ext cx="1049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Контроль качества ремонта и усиления железобетонных конструкций композиционными материалами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348" y="5182337"/>
            <a:ext cx="6247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Усиление 18 балок наклейкой </a:t>
            </a:r>
            <a:r>
              <a:rPr lang="ru-RU" sz="2400" b="1" dirty="0">
                <a:solidFill>
                  <a:schemeClr val="bg1"/>
                </a:solidFill>
              </a:rPr>
              <a:t>холстов из углепластика </a:t>
            </a:r>
            <a:r>
              <a:rPr lang="ru-RU" sz="2400" b="1" dirty="0" smtClean="0">
                <a:solidFill>
                  <a:schemeClr val="bg1"/>
                </a:solidFill>
              </a:rPr>
              <a:t>и ламелей.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17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A230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9" y="1132478"/>
            <a:ext cx="5921422" cy="383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A2303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91" y="2173857"/>
            <a:ext cx="5684825" cy="368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2" y="183268"/>
            <a:ext cx="1049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Контроль качества ремонта и усиления железобетонных конструкций композиционными материалами</a:t>
            </a:r>
          </a:p>
        </p:txBody>
      </p:sp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18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Picture 9" descr="H:\Путепровод 71км от 23.10.15\Обработка\Фото испытания\WP_20151023_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9" y="1641566"/>
            <a:ext cx="8245902" cy="494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228852" y="1168363"/>
            <a:ext cx="6432069" cy="66213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Активная термография</a:t>
            </a:r>
            <a:endParaRPr lang="ru-RU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695426" y="2856266"/>
            <a:ext cx="3496574" cy="2026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Предварительный нагрев исследуемой области инфракрасной лампой с длиной волны 7-14 мкм</a:t>
            </a:r>
            <a:endParaRPr lang="ru-RU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:\Путепровод 71км от 23.10.15\Обработка\Активная ИКТ\IR_01412-ряд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5" y="556292"/>
            <a:ext cx="8659812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142" y="19982"/>
            <a:ext cx="1049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Контроль качества ремонта и усиления железобетонных конструкций композиционными материалами</a:t>
            </a:r>
          </a:p>
        </p:txBody>
      </p:sp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19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" name="Picture 3" descr="H:\Путепровод 71км от 23.10.15\Обработка\Активная ИКТ\IR_01410-ряд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91" y="2739104"/>
            <a:ext cx="8659812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:\Путепровод 71км от 23.10.15\Обработка\Активная ИКТ\IR_01414-ряд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58" y="4806029"/>
            <a:ext cx="8659812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1195094" y="5945155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2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171" y="1121228"/>
            <a:ext cx="119307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Эффективные области применения инфракрасной </a:t>
            </a:r>
            <a:r>
              <a:rPr lang="ru-RU" sz="2400" b="1" dirty="0" err="1">
                <a:solidFill>
                  <a:schemeClr val="bg1"/>
                </a:solidFill>
              </a:rPr>
              <a:t>термографии</a:t>
            </a:r>
            <a:r>
              <a:rPr lang="ru-RU" sz="2400" b="1" dirty="0">
                <a:solidFill>
                  <a:schemeClr val="bg1"/>
                </a:solidFill>
              </a:rPr>
              <a:t> в транспортном </a:t>
            </a:r>
            <a:r>
              <a:rPr lang="ru-RU" sz="2400" b="1" dirty="0" smtClean="0">
                <a:solidFill>
                  <a:schemeClr val="bg1"/>
                </a:solidFill>
              </a:rPr>
              <a:t>строительстве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1. Выявление усталостных трещин в металлических конструкциях и зон, близких к появлению таких трещин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2. Выявление зон повышенной влажности (источников обводнения) за обделками тоннелей и труб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3. Контроль качества ремонта и усиления железобетонных конструкций композиционными материалами</a:t>
            </a:r>
          </a:p>
        </p:txBody>
      </p:sp>
    </p:spTree>
    <p:extLst>
      <p:ext uri="{BB962C8B-B14F-4D97-AF65-F5344CB8AC3E}">
        <p14:creationId xmlns:p14="http://schemas.microsoft.com/office/powerpoint/2010/main" val="1624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2" y="19982"/>
            <a:ext cx="1049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Контроль качества ремонта и усиления железобетонных конструкций композиционными материалами</a:t>
            </a:r>
          </a:p>
        </p:txBody>
      </p:sp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20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28" y="818930"/>
            <a:ext cx="4857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Пассивная </a:t>
            </a:r>
            <a:r>
              <a:rPr lang="ru-RU" sz="2400" b="1" dirty="0" err="1" smtClean="0">
                <a:solidFill>
                  <a:schemeClr val="bg1"/>
                </a:solidFill>
              </a:rPr>
              <a:t>термография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1" name="Picture 2" descr="IR_013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0" y="2446639"/>
            <a:ext cx="4251874" cy="297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R_01340-ря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96" y="1269218"/>
            <a:ext cx="8296804" cy="289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871" y="5532899"/>
            <a:ext cx="8824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Контроль усиления железобетонных балок методом инфракрасной </a:t>
            </a:r>
            <a:r>
              <a:rPr lang="ru-RU" sz="2400" b="1" dirty="0" err="1" smtClean="0">
                <a:solidFill>
                  <a:schemeClr val="bg1"/>
                </a:solidFill>
              </a:rPr>
              <a:t>термографии</a:t>
            </a:r>
            <a:r>
              <a:rPr lang="ru-RU" sz="2400" b="1" dirty="0" smtClean="0">
                <a:solidFill>
                  <a:schemeClr val="bg1"/>
                </a:solidFill>
              </a:rPr>
              <a:t> с расстояния 6,6 м и 9 м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21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8738" y="351046"/>
            <a:ext cx="858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Исследование </a:t>
            </a:r>
            <a:r>
              <a:rPr lang="ru-RU" sz="2800" b="1" dirty="0">
                <a:solidFill>
                  <a:schemeClr val="bg1"/>
                </a:solidFill>
              </a:rPr>
              <a:t>процессов </a:t>
            </a:r>
            <a:r>
              <a:rPr lang="ru-RU" sz="2800" b="1" dirty="0" err="1" smtClean="0">
                <a:solidFill>
                  <a:schemeClr val="bg1"/>
                </a:solidFill>
              </a:rPr>
              <a:t>влагопереноса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2" descr="\\123-пк\рабочая\Докторантура\Диссертация теромография\Литература Термография ЖБ\IR\IR\IR_00972-ря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9" y="874266"/>
            <a:ext cx="9144000" cy="22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123-пк\рабочая\Докторантура\Диссертация теромография\Литература Термография ЖБ\IR\IR\IR_00974-ря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9" y="3143580"/>
            <a:ext cx="9144000" cy="22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23-пк\рабочая\Докторантура\Диссертация теромография\Литература Термография ЖБ\IR\IR\IR_01010-ря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72" y="3767445"/>
            <a:ext cx="8245928" cy="30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22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8738" y="351046"/>
            <a:ext cx="858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Исследование </a:t>
            </a:r>
            <a:r>
              <a:rPr lang="ru-RU" sz="2800" b="1" dirty="0">
                <a:solidFill>
                  <a:schemeClr val="bg1"/>
                </a:solidFill>
              </a:rPr>
              <a:t>процессов </a:t>
            </a:r>
            <a:r>
              <a:rPr lang="ru-RU" sz="2800" b="1" dirty="0" err="1" smtClean="0">
                <a:solidFill>
                  <a:schemeClr val="bg1"/>
                </a:solidFill>
              </a:rPr>
              <a:t>влагопереноса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\\123-пк\рабочая\Докторантура\Диссертация теромография\Литература Термография ЖБ\IR\IR\IR_00979-ря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4267"/>
            <a:ext cx="7707086" cy="289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1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23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8738" y="351046"/>
            <a:ext cx="858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Исследование </a:t>
            </a:r>
            <a:r>
              <a:rPr lang="ru-RU" sz="2800" b="1" dirty="0">
                <a:solidFill>
                  <a:schemeClr val="bg1"/>
                </a:solidFill>
              </a:rPr>
              <a:t>процессов </a:t>
            </a:r>
            <a:r>
              <a:rPr lang="ru-RU" sz="2800" b="1" dirty="0" err="1" smtClean="0">
                <a:solidFill>
                  <a:schemeClr val="bg1"/>
                </a:solidFill>
              </a:rPr>
              <a:t>влагопереноса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2" descr="\\123-пк\рабочая\Докторантура\Диссертация теромография\Литература Термография ЖБ\IR\IR\IR_00952-ряд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11" y="1565087"/>
            <a:ext cx="9144000" cy="340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2371" y="755663"/>
            <a:ext cx="1049382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Выводы</a:t>
            </a:r>
          </a:p>
          <a:p>
            <a:pPr algn="just">
              <a:spcBef>
                <a:spcPts val="180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1. Метод инфракрасной </a:t>
            </a:r>
            <a:r>
              <a:rPr lang="ru-RU" sz="2400" b="1" dirty="0" err="1" smtClean="0">
                <a:solidFill>
                  <a:schemeClr val="bg1"/>
                </a:solidFill>
              </a:rPr>
              <a:t>термографии</a:t>
            </a:r>
            <a:r>
              <a:rPr lang="ru-RU" sz="2400" b="1" dirty="0" smtClean="0">
                <a:solidFill>
                  <a:schemeClr val="bg1"/>
                </a:solidFill>
              </a:rPr>
              <a:t> может быть успешно применен для контроля развития усталостных трещин, </a:t>
            </a:r>
            <a:r>
              <a:rPr lang="ru-RU" sz="2400" b="1" dirty="0" err="1" smtClean="0">
                <a:solidFill>
                  <a:schemeClr val="bg1"/>
                </a:solidFill>
              </a:rPr>
              <a:t>неплотностей</a:t>
            </a:r>
            <a:r>
              <a:rPr lang="ru-RU" sz="2400" b="1" dirty="0" smtClean="0">
                <a:solidFill>
                  <a:schemeClr val="bg1"/>
                </a:solidFill>
              </a:rPr>
              <a:t> при усилении композиционными материалами, а также мест протечек.</a:t>
            </a:r>
          </a:p>
          <a:p>
            <a:pPr algn="just">
              <a:spcBef>
                <a:spcPts val="180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2. </a:t>
            </a:r>
            <a:r>
              <a:rPr lang="ru-RU" sz="2400" b="1" dirty="0">
                <a:solidFill>
                  <a:schemeClr val="bg1"/>
                </a:solidFill>
              </a:rPr>
              <a:t>Метод инфракрасной </a:t>
            </a:r>
            <a:r>
              <a:rPr lang="ru-RU" sz="2400" b="1" dirty="0" err="1">
                <a:solidFill>
                  <a:schemeClr val="bg1"/>
                </a:solidFill>
              </a:rPr>
              <a:t>термографии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позволяет выполнять контроль дистанционно в недоступных зонах.</a:t>
            </a:r>
          </a:p>
          <a:p>
            <a:pPr algn="just">
              <a:spcBef>
                <a:spcPts val="180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3. Простота использования, не требуется высокой квалификации исполнителей и специальной подготовки исследуемых объектов.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254582" y="5968000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24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2567" y="3204948"/>
            <a:ext cx="8311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"/>
          <a:stretch/>
        </p:blipFill>
        <p:spPr bwMode="auto">
          <a:xfrm>
            <a:off x="5356487" y="1183987"/>
            <a:ext cx="5838607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1" y="229880"/>
            <a:ext cx="9132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Усталостные трещины в металлических пролетных строениях мостов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615776" y="5116371"/>
            <a:ext cx="4847204" cy="1154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Усталостные трещины в металле или сварных швах автодорожных мостов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758" y="5128670"/>
            <a:ext cx="4350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Усталостные трещины балках железнодорожных мостов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1_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1" y="1183987"/>
            <a:ext cx="2634342" cy="394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1195094" y="5945155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3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1" y="316965"/>
            <a:ext cx="11887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Ожидаемое время интенсивного появления трещин в сварных пролетных строениях ад мостов – 25-30 лет эксплуатации.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                        Городской мост		            	                     Мост на федеральной автодороге</a:t>
            </a:r>
          </a:p>
          <a:p>
            <a:pPr algn="ctr">
              <a:spcBef>
                <a:spcPts val="120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В РФ на федеральных дорогах более </a:t>
            </a:r>
            <a:r>
              <a:rPr lang="ru-RU" sz="2400" b="1" dirty="0">
                <a:solidFill>
                  <a:schemeClr val="bg1"/>
                </a:solidFill>
              </a:rPr>
              <a:t>180 </a:t>
            </a:r>
            <a:r>
              <a:rPr lang="ru-RU" sz="2400" b="1" dirty="0" smtClean="0">
                <a:solidFill>
                  <a:schemeClr val="bg1"/>
                </a:solidFill>
              </a:rPr>
              <a:t>ад пролетных </a:t>
            </a:r>
            <a:r>
              <a:rPr lang="ru-RU" sz="2400" b="1" dirty="0">
                <a:solidFill>
                  <a:schemeClr val="bg1"/>
                </a:solidFill>
              </a:rPr>
              <a:t>строений с ортотропной плитой проезжей </a:t>
            </a:r>
            <a:r>
              <a:rPr lang="ru-RU" sz="2400" b="1" dirty="0" smtClean="0">
                <a:solidFill>
                  <a:schemeClr val="bg1"/>
                </a:solidFill>
              </a:rPr>
              <a:t>части.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Время эксплуатации большинства из них не превышает 10-20 лет.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015" y="1157205"/>
            <a:ext cx="4759786" cy="345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\\123-пк\рабочая\Росавтодор\НИОКР Тепловидение\Омск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1157913"/>
            <a:ext cx="4727120" cy="34576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212511" y="5934764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4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25244" y="362576"/>
            <a:ext cx="11194613" cy="618978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</a:rPr>
              <a:t>Инфракрасная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термография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Физическая основа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– всякое тело с температурой, отличной от абсолютного нуля, имеет тепловое излучение;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- подавляющее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большинство процессов преобразования энергии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протекает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с выделением или поглощением тепла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Для механических процессов это выражается в виде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термоупругого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эффекта</a:t>
            </a:r>
          </a:p>
          <a:p>
            <a:endParaRPr lang="ru-RU" sz="2400" b="1" dirty="0" smtClean="0">
              <a:solidFill>
                <a:schemeClr val="bg1"/>
              </a:solidFill>
              <a:latin typeface="+mn-lt"/>
            </a:endParaRPr>
          </a:p>
          <a:p>
            <a:endParaRPr lang="ru-RU" sz="1050" b="1" dirty="0">
              <a:solidFill>
                <a:schemeClr val="bg1"/>
              </a:solidFill>
              <a:latin typeface="+mn-lt"/>
            </a:endParaRPr>
          </a:p>
          <a:p>
            <a:endParaRPr lang="ru-RU" sz="1000" b="1" dirty="0" smtClean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где </a:t>
            </a:r>
            <a:r>
              <a:rPr lang="en-US" sz="2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2400" b="1" i="1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 –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разность температур в точке; </a:t>
            </a:r>
            <a:r>
              <a:rPr lang="en-US" sz="2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– коэффициент теплопроводности; </a:t>
            </a:r>
            <a:r>
              <a:rPr lang="en-US" sz="2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r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– плотность материала; </a:t>
            </a:r>
            <a:r>
              <a:rPr lang="en-US" sz="2400" b="1" i="1" dirty="0" err="1" smtClean="0">
                <a:solidFill>
                  <a:schemeClr val="bg1"/>
                </a:solidFill>
                <a:latin typeface="+mn-lt"/>
              </a:rPr>
              <a:t>C</a:t>
            </a:r>
            <a:r>
              <a:rPr lang="en-US" sz="2400" b="1" baseline="-25000" dirty="0" err="1" smtClean="0">
                <a:solidFill>
                  <a:schemeClr val="bg1"/>
                </a:solidFill>
                <a:latin typeface="+mn-lt"/>
              </a:rPr>
              <a:t>p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– удельная теплоемкость; </a:t>
            </a:r>
            <a:r>
              <a:rPr lang="ru-RU" sz="2400" b="1" i="1" dirty="0" smtClean="0">
                <a:solidFill>
                  <a:schemeClr val="bg1"/>
                </a:solidFill>
                <a:latin typeface="+mn-lt"/>
              </a:rPr>
              <a:t>Т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– абсолютная температура; </a:t>
            </a:r>
            <a:r>
              <a:rPr lang="en-US" sz="2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Ds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– разность напряжений при механическом деформировании.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009057"/>
              </p:ext>
            </p:extLst>
          </p:nvPr>
        </p:nvGraphicFramePr>
        <p:xfrm>
          <a:off x="3682093" y="3775757"/>
          <a:ext cx="56546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3" imgW="2641320" imgH="520560" progId="Equation.DSMT4">
                  <p:embed/>
                </p:oleObj>
              </mc:Choice>
              <mc:Fallback>
                <p:oleObj name="Equation" r:id="rId3" imgW="2641320" imgH="520560" progId="Equation.DSMT4">
                  <p:embed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2093" y="3775757"/>
                        <a:ext cx="5654675" cy="11160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1245168" y="6010729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5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25244" y="504090"/>
            <a:ext cx="11205499" cy="618978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 smtClean="0">
                <a:latin typeface="+mn-lt"/>
              </a:rPr>
              <a:t>	</a:t>
            </a:r>
            <a:r>
              <a:rPr lang="ru-RU" sz="2400" b="1" dirty="0">
                <a:solidFill>
                  <a:schemeClr val="bg1"/>
                </a:solidFill>
              </a:rPr>
              <a:t>Принцип действия – регистрация изменения выделения тепла при деформировании </a:t>
            </a:r>
            <a:r>
              <a:rPr lang="ru-RU" sz="2400" b="1" dirty="0" smtClean="0">
                <a:solidFill>
                  <a:schemeClr val="bg1"/>
                </a:solidFill>
              </a:rPr>
              <a:t>металлов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1 – диаграмма </a:t>
            </a:r>
            <a:r>
              <a:rPr lang="ru-RU" sz="2400" b="1" dirty="0">
                <a:solidFill>
                  <a:schemeClr val="bg1"/>
                </a:solidFill>
              </a:rPr>
              <a:t>деформирования </a:t>
            </a:r>
            <a:r>
              <a:rPr lang="ru-RU" sz="2400" b="1" dirty="0" smtClean="0">
                <a:solidFill>
                  <a:schemeClr val="bg1"/>
                </a:solidFill>
              </a:rPr>
              <a:t>стали,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2 – диаграмма </a:t>
            </a:r>
            <a:r>
              <a:rPr lang="ru-RU" sz="2400" b="1" dirty="0">
                <a:solidFill>
                  <a:schemeClr val="bg1"/>
                </a:solidFill>
              </a:rPr>
              <a:t>изменения </a:t>
            </a:r>
            <a:r>
              <a:rPr lang="ru-RU" sz="2400" b="1" dirty="0" smtClean="0">
                <a:solidFill>
                  <a:schemeClr val="bg1"/>
                </a:solidFill>
              </a:rPr>
              <a:t>температуры </a:t>
            </a:r>
            <a:r>
              <a:rPr lang="ru-RU" sz="2400" b="1" dirty="0">
                <a:solidFill>
                  <a:schemeClr val="bg1"/>
                </a:solidFill>
              </a:rPr>
              <a:t>при деформировании</a:t>
            </a:r>
            <a:r>
              <a:rPr lang="ru-RU" sz="2400" b="1" dirty="0" smtClean="0">
                <a:solidFill>
                  <a:schemeClr val="bg1"/>
                </a:solidFill>
              </a:rPr>
              <a:t>;</a:t>
            </a:r>
          </a:p>
          <a:p>
            <a:pPr algn="ctr">
              <a:spcBef>
                <a:spcPts val="0"/>
              </a:spcBef>
            </a:pPr>
            <a:r>
              <a:rPr lang="ru-RU" sz="2400" b="1" i="1" dirty="0" smtClean="0">
                <a:solidFill>
                  <a:schemeClr val="bg1"/>
                </a:solidFill>
              </a:rPr>
              <a:t>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и </a:t>
            </a:r>
            <a:r>
              <a:rPr lang="ru-RU" sz="2400" b="1" i="1" dirty="0">
                <a:solidFill>
                  <a:schemeClr val="bg1"/>
                </a:solidFill>
              </a:rPr>
              <a:t>б</a:t>
            </a:r>
            <a:r>
              <a:rPr lang="ru-RU" sz="2400" b="1" dirty="0">
                <a:solidFill>
                  <a:schemeClr val="bg1"/>
                </a:solidFill>
              </a:rPr>
              <a:t> — сталь с площадкой текучести и без нее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26" y="1222417"/>
            <a:ext cx="8258478" cy="379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245168" y="5999843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6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413659" y="468085"/>
            <a:ext cx="11647714" cy="5551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Тепловыделение при растяжении до разрушения «тонкого» образца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23174" y="6035883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7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IR_000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435" y="1023256"/>
            <a:ext cx="7388595" cy="55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xn--90anlhdbcfdd.xn--80adxhks/wp-content/uploads/2018/06/fluke-ti200-1024x1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9290" y="0"/>
            <a:ext cx="3622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50374" y="133976"/>
            <a:ext cx="7728856" cy="618978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</a:rPr>
              <a:t>Измерения выполняют с помощью </a:t>
            </a:r>
            <a:r>
              <a:rPr lang="ru-RU" sz="2400" b="1" dirty="0" err="1">
                <a:solidFill>
                  <a:schemeClr val="bg1"/>
                </a:solidFill>
              </a:rPr>
              <a:t>тепловизоров</a:t>
            </a:r>
            <a:r>
              <a:rPr lang="ru-RU" sz="2400" b="1" dirty="0">
                <a:solidFill>
                  <a:schemeClr val="bg1"/>
                </a:solidFill>
              </a:rPr>
              <a:t> – устройств, регистрирующих </a:t>
            </a:r>
            <a:r>
              <a:rPr lang="ru-RU" sz="2400" b="1" dirty="0" smtClean="0">
                <a:solidFill>
                  <a:schemeClr val="bg1"/>
                </a:solidFill>
              </a:rPr>
              <a:t>температуру излучения, с расстояний 0,6-30 м.</a:t>
            </a:r>
          </a:p>
          <a:p>
            <a:pPr algn="ctr">
              <a:spcBef>
                <a:spcPts val="0"/>
              </a:spcBef>
            </a:pPr>
            <a:endParaRPr lang="ru-RU" sz="2400" b="1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В отличие от пирометров </a:t>
            </a:r>
            <a:r>
              <a:rPr lang="ru-RU" sz="2400" b="1" dirty="0" err="1" smtClean="0">
                <a:solidFill>
                  <a:schemeClr val="bg1"/>
                </a:solidFill>
              </a:rPr>
              <a:t>тепловизоры</a:t>
            </a:r>
            <a:r>
              <a:rPr lang="ru-RU" sz="2400" b="1" dirty="0" smtClean="0">
                <a:solidFill>
                  <a:schemeClr val="bg1"/>
                </a:solidFill>
              </a:rPr>
              <a:t> позволяют регистрировать температуру на некоторой площади поверхности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ru-RU" sz="2400" b="1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</a:rPr>
              <a:t>Технические характеристики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</a:rPr>
              <a:t>Диапазон измеряемых температур от -20 °C до +1200 °C 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</a:rPr>
              <a:t>Рабочая температура		от -10 °C до +50 °C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Тепловая </a:t>
            </a:r>
            <a:r>
              <a:rPr lang="ru-RU" sz="2400" b="1" dirty="0">
                <a:solidFill>
                  <a:schemeClr val="bg1"/>
                </a:solidFill>
              </a:rPr>
              <a:t>чувствительность (NETD) ≤ 0,05 °С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</a:rPr>
              <a:t>Спектральный диапазон ИК от 7,5 до 14 мкм (длинноволновый)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</a:rPr>
              <a:t>Поле зрения	24 ° x 17 </a:t>
            </a:r>
            <a:r>
              <a:rPr lang="ru-RU" sz="2400" b="1" dirty="0" smtClean="0">
                <a:solidFill>
                  <a:schemeClr val="bg1"/>
                </a:solidFill>
              </a:rPr>
              <a:t>°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Частота съемки 9-15 Гц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134420" y="5986305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8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0753" y="3198347"/>
            <a:ext cx="1515866" cy="359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6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Термографии\Эксперимент с балкой на калиброванном приборе\Обработка\6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4539" y="3996449"/>
            <a:ext cx="4110243" cy="20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3059" y="1407849"/>
            <a:ext cx="4110243" cy="216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593618" y="320507"/>
            <a:ext cx="5413867" cy="585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Полевые </a:t>
            </a:r>
            <a:r>
              <a:rPr lang="ru-RU" sz="2400" b="1" dirty="0" smtClean="0">
                <a:solidFill>
                  <a:schemeClr val="bg1"/>
                </a:solidFill>
              </a:rPr>
              <a:t>измерения под поездами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Диссертация\Эксперимент с балкой на калиброванном приборе\Обработка\тот же сварной шов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0817" y="1353391"/>
            <a:ext cx="4078155" cy="2200230"/>
          </a:xfrm>
          <a:prstGeom prst="rect">
            <a:avLst/>
          </a:prstGeom>
          <a:noFill/>
        </p:spPr>
      </p:pic>
      <p:pic>
        <p:nvPicPr>
          <p:cNvPr id="9" name="Picture 4" descr="D:\Диссертация\Эксперимент с балкой на калиброванном приборе\Обработка\Новая папка\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954" y="3962158"/>
            <a:ext cx="3947161" cy="2080260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513894" y="3536981"/>
            <a:ext cx="3872001" cy="42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1113" algn="ctr"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</a:rPr>
              <a:t>Нормальный сварной шов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206597" y="756765"/>
            <a:ext cx="3314383" cy="562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1113" algn="ct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Сварные швы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6702782" y="791054"/>
            <a:ext cx="3890447" cy="562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1113" algn="ct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Трещины в балках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698265" y="5954367"/>
            <a:ext cx="379070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1111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noProof="0" dirty="0" smtClean="0">
                <a:solidFill>
                  <a:schemeClr val="bg1"/>
                </a:solidFill>
              </a:rPr>
              <a:t>Температурная аномалия в сварном шве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6981057" y="3587911"/>
            <a:ext cx="3872001" cy="42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1113" algn="ctr"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</a:rPr>
              <a:t>Трещина Т13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6684539" y="5784087"/>
            <a:ext cx="4079640" cy="42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1113" algn="ctr"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</a:rPr>
              <a:t>Повышенные температуры в вершине трещины Т13</a:t>
            </a:r>
          </a:p>
        </p:txBody>
      </p:sp>
      <p:sp>
        <p:nvSpPr>
          <p:cNvPr id="2" name="Овал 1"/>
          <p:cNvSpPr/>
          <p:nvPr/>
        </p:nvSpPr>
        <p:spPr>
          <a:xfrm>
            <a:off x="10092240" y="1353391"/>
            <a:ext cx="864096" cy="579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>
            <a:stCxn id="2" idx="4"/>
          </p:cNvCxnSpPr>
          <p:nvPr/>
        </p:nvCxnSpPr>
        <p:spPr>
          <a:xfrm flipH="1">
            <a:off x="8917056" y="1933349"/>
            <a:ext cx="1607232" cy="25202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271398" y="5011995"/>
            <a:ext cx="864096" cy="579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11147197" y="5994384"/>
            <a:ext cx="838199" cy="767687"/>
          </a:xfrm>
        </p:spPr>
        <p:txBody>
          <a:bodyPr/>
          <a:lstStyle/>
          <a:p>
            <a:fld id="{77866437-20DE-4D36-BF67-AE523B6E2B60}" type="slidenum">
              <a:rPr lang="ru-RU" b="1" smtClean="0">
                <a:solidFill>
                  <a:schemeClr val="bg1"/>
                </a:solidFill>
              </a:rPr>
              <a:t>9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774</TotalTime>
  <Words>641</Words>
  <Application>Microsoft Office PowerPoint</Application>
  <PresentationFormat>Произвольный</PresentationFormat>
  <Paragraphs>138</Paragraphs>
  <Slides>25</Slides>
  <Notes>5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Ион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Полевые измерения под поездами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Активная термография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 Goryachkin</dc:creator>
  <cp:lastModifiedBy>техносити</cp:lastModifiedBy>
  <cp:revision>57</cp:revision>
  <dcterms:created xsi:type="dcterms:W3CDTF">2017-03-23T11:07:14Z</dcterms:created>
  <dcterms:modified xsi:type="dcterms:W3CDTF">2018-09-07T13:56:00Z</dcterms:modified>
</cp:coreProperties>
</file>