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32" r:id="rId3"/>
    <p:sldId id="334" r:id="rId4"/>
    <p:sldId id="376" r:id="rId5"/>
    <p:sldId id="372" r:id="rId6"/>
    <p:sldId id="375" r:id="rId7"/>
    <p:sldId id="336" r:id="rId8"/>
    <p:sldId id="368" r:id="rId9"/>
    <p:sldId id="347" r:id="rId10"/>
    <p:sldId id="373" r:id="rId11"/>
    <p:sldId id="344" r:id="rId12"/>
    <p:sldId id="378" r:id="rId13"/>
    <p:sldId id="374" r:id="rId14"/>
    <p:sldId id="377" r:id="rId15"/>
    <p:sldId id="379" r:id="rId16"/>
    <p:sldId id="370" r:id="rId17"/>
    <p:sldId id="381" r:id="rId18"/>
  </p:sldIdLst>
  <p:sldSz cx="9144000" cy="6858000" type="screen4x3"/>
  <p:notesSz cx="9926638" cy="6797675"/>
  <p:embeddedFontLst>
    <p:embeddedFont>
      <p:font typeface="Tahoma" panose="020B0604030504040204" pitchFamily="34" charset="0"/>
      <p:regular r:id="rId21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Arial Cyr" panose="020B0604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AA"/>
    <a:srgbClr val="33CC33"/>
    <a:srgbClr val="99FF66"/>
    <a:srgbClr val="FF7C80"/>
    <a:srgbClr val="FFE066"/>
    <a:srgbClr val="FF9999"/>
    <a:srgbClr val="FFBA08"/>
    <a:srgbClr val="DD9B1A"/>
    <a:srgbClr val="285857"/>
    <a:srgbClr val="247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0158" autoAdjust="0"/>
  </p:normalViewPr>
  <p:slideViewPr>
    <p:cSldViewPr>
      <p:cViewPr varScale="1">
        <p:scale>
          <a:sx n="69" d="100"/>
          <a:sy n="69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43CD7-065A-493D-92A0-85750574188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65BF-CABD-42D3-97E9-4465CE73F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3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B900-4A0B-4527-BADE-04C164F5B56C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B201D-020F-442C-9770-02D5F2A0E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D09-5BFF-423B-9E94-154A9A7EB13D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C842-69C5-47D7-83DA-2190FA3E60B6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C124-9B86-482B-BB61-A56EA9D8E904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C14-24E4-4E06-86CA-E10201DC8955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2F7F-FD08-4A5C-BC28-6652ED16C383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650-7F8E-4436-9124-BFED2810A659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C91B-5713-4245-B51E-AD95BD419CAF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3B7E-9079-432F-811C-764E2973288C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B993-0E92-4E4D-9BF9-AC63605904E1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E21A-C89F-4C54-AAEE-9A88AF52CA30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9A9-9985-48B6-A497-FA9D2D84AD9F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C81B-C017-4939-92BB-C9927CA02BDA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A50B-C4E1-4309-ADB2-293A435B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159"/>
            <a:ext cx="9136128" cy="645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5857" y="4221088"/>
            <a:ext cx="4708143" cy="10081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Взаимосвязь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показателей деятельности строительных компаний и стоимости СМР как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ключевой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вектор развития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системы ценообразования</a:t>
            </a:r>
            <a:endParaRPr lang="ru-RU" sz="16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120" y="4293096"/>
            <a:ext cx="4195704" cy="10081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АО «МОСТОСТРОЙ-11»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Октябрь 2018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Отраслевые особенности линейного строительства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85" y="1027609"/>
            <a:ext cx="86788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Накладные расходы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Сметные нормы не покрывают фактические расходы.  Расходы нужно либо существенно оптимизировать (упростить процедуру приема, контроля, согласований, гарантий и т.п.) либо оплатить</a:t>
            </a:r>
          </a:p>
          <a:p>
            <a:pPr marL="285750" lvl="0" indent="-285750">
              <a:buFontTx/>
              <a:buChar char="-"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Номенклатура и количество ресурсов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Перечень машин и механизмов, предусмотренных сметными нормами не соответствуют проекту организации строительства (ПОС)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Удаленность объекта не позволяет обеспечить гибкость мобилизации / демобилизации ресурсов – персонала, машин и механизмов.  Технологические особенности производства работ и специфика их приемки не позволяют загрузить ресурсы на 100% их мощности, что вызывает рост количества часов сверх предусмотренных сметами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Разница между ПД и РД еще более увеличивает отрав оплачиваемого времени по сметам и фактом </a:t>
            </a:r>
          </a:p>
          <a:p>
            <a:pPr marL="742950" lvl="1" indent="-285750"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Проценты по кредитам и банковское сопровождение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Несмотря на наличие авансов исполнить контракт надлежащим образом без привлечения кредитов не возможно.  Авансы подлежат банковскому сопровождению, расходовать на оплату труда, НДС, налог с оплаты труда – запрещено.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Проценты не входят в состав смет, банки не позволяют расходовать выручку, поступившую за выполненные работы на эти цели</a:t>
            </a: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Отсутствует механизм рефинансирования затрат, продукции собственного производства и пр.</a:t>
            </a:r>
          </a:p>
          <a:p>
            <a:pPr marL="742950" lvl="1" indent="-285750"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Рабочая и проектная документация.  Экономия подрядчика</a:t>
            </a:r>
          </a:p>
          <a:p>
            <a:pPr marL="742950" lvl="1" indent="-285750">
              <a:buFontTx/>
              <a:buChar char="-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65676"/>
            <a:ext cx="7572428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Накладные расходы. Результат опроса предприятий строительного комплекса (по состоянию на 17.10.2018 г.)</a:t>
            </a:r>
            <a:endParaRPr lang="ru-RU" altLang="ru-RU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206252" y="4893479"/>
            <a:ext cx="857256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1. За период с июля по август 2018 года были сделаны запросы в адрес 238 организаций и 15 ассоциаций, выборка сделана из числа поставщиков </a:t>
            </a:r>
            <a:r>
              <a:rPr lang="ru-RU" sz="12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госуслуг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(сайт </a:t>
            </a:r>
            <a:r>
              <a:rPr lang="ru-RU" sz="12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госзакупок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информацию предоставили 66 компаний</a:t>
            </a:r>
            <a:endParaRPr lang="ru-RU" sz="12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2. Совокупный объем СМР по итогам 2017 года составляет </a:t>
            </a:r>
            <a:r>
              <a:rPr lang="ru-RU" sz="12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635,526 млрд. </a:t>
            </a:r>
            <a:r>
              <a:rPr lang="ru-RU" sz="12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руб</a:t>
            </a:r>
            <a:r>
              <a:rPr lang="ru-RU" sz="12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в т.ч. НДС, общая численность работающих 85 567 человек, средняя заработная плата рабочих – 50 711 рублей в месяц.; доля накладных расходов составляет 215,4% от ФОТ, что превышает общеотраслевой показатель  </a:t>
            </a:r>
            <a:r>
              <a:rPr lang="ru-RU" sz="12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(80%)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более чем в 2 раза.  </a:t>
            </a:r>
          </a:p>
          <a:p>
            <a:pPr algn="just">
              <a:lnSpc>
                <a:spcPct val="130000"/>
              </a:lnSpc>
            </a:pP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Таким образом, среднеотраслевая норма накладных расходов, принятая в основу для расчета нормы накладных расходов  в проекте Методики не соответствует действительности и существенно ниже фактической</a:t>
            </a:r>
          </a:p>
          <a:p>
            <a:pPr>
              <a:lnSpc>
                <a:spcPct val="130000"/>
              </a:lnSpc>
            </a:pPr>
            <a:endParaRPr lang="ru-RU" sz="12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7557" y="1917971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90499" y="1917971"/>
            <a:ext cx="991729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95475" y="1862721"/>
            <a:ext cx="695036" cy="34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59201"/>
              </p:ext>
            </p:extLst>
          </p:nvPr>
        </p:nvGraphicFramePr>
        <p:xfrm>
          <a:off x="153085" y="1051365"/>
          <a:ext cx="8451363" cy="3754305"/>
        </p:xfrm>
        <a:graphic>
          <a:graphicData uri="http://schemas.openxmlformats.org/drawingml/2006/table">
            <a:tbl>
              <a:tblPr/>
              <a:tblGrid>
                <a:gridCol w="635979">
                  <a:extLst>
                    <a:ext uri="{9D8B030D-6E8A-4147-A177-3AD203B41FA5}">
                      <a16:colId xmlns:a16="http://schemas.microsoft.com/office/drawing/2014/main" val="3624272386"/>
                    </a:ext>
                  </a:extLst>
                </a:gridCol>
                <a:gridCol w="3030186">
                  <a:extLst>
                    <a:ext uri="{9D8B030D-6E8A-4147-A177-3AD203B41FA5}">
                      <a16:colId xmlns:a16="http://schemas.microsoft.com/office/drawing/2014/main" val="3763373567"/>
                    </a:ext>
                  </a:extLst>
                </a:gridCol>
                <a:gridCol w="1076403">
                  <a:extLst>
                    <a:ext uri="{9D8B030D-6E8A-4147-A177-3AD203B41FA5}">
                      <a16:colId xmlns:a16="http://schemas.microsoft.com/office/drawing/2014/main" val="2384292209"/>
                    </a:ext>
                  </a:extLst>
                </a:gridCol>
                <a:gridCol w="969828">
                  <a:extLst>
                    <a:ext uri="{9D8B030D-6E8A-4147-A177-3AD203B41FA5}">
                      <a16:colId xmlns:a16="http://schemas.microsoft.com/office/drawing/2014/main" val="3177265040"/>
                    </a:ext>
                  </a:extLst>
                </a:gridCol>
                <a:gridCol w="809967">
                  <a:extLst>
                    <a:ext uri="{9D8B030D-6E8A-4147-A177-3AD203B41FA5}">
                      <a16:colId xmlns:a16="http://schemas.microsoft.com/office/drawing/2014/main" val="60807910"/>
                    </a:ext>
                  </a:extLst>
                </a:gridCol>
                <a:gridCol w="809967">
                  <a:extLst>
                    <a:ext uri="{9D8B030D-6E8A-4147-A177-3AD203B41FA5}">
                      <a16:colId xmlns:a16="http://schemas.microsoft.com/office/drawing/2014/main" val="1498055149"/>
                    </a:ext>
                  </a:extLst>
                </a:gridCol>
                <a:gridCol w="1119033">
                  <a:extLst>
                    <a:ext uri="{9D8B030D-6E8A-4147-A177-3AD203B41FA5}">
                      <a16:colId xmlns:a16="http://schemas.microsoft.com/office/drawing/2014/main" val="4222136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предприятия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СМР генподряд, т.р.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СМР собственные силы, т.р.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всего, чел.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Ср.зарплата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рабочих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НР смр по данным отправленных форм 2,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472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 учетом НДС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635 526 970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447 217 670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6520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без учета НДС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538 582 178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378 998 026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85 567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50 711,18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4320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Стройгазмонтаж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160 083 210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133 507 032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16 536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4065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Мостотрест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139 730 532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71 720 401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22 287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43 601,91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493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Акционерное общество "ВАД"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55 386 811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34 433 206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63 955,47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5887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Титан-2 по объекту ЛАЭС - 2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27 190 769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27 190 769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09903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ДСК Автобан Свод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33 885 231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19 798 890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44 892,00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55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"Мостострой-11"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22 110 977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18 731 269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55 724,57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7234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"АК ВНЗМ"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14 486 809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3 895 645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39 924,14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755302"/>
                  </a:ext>
                </a:extLst>
              </a:tr>
              <a:tr h="22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Корпорация АК "ЭСКМ"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11 420 061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11 420 061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68 552,63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7536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Новосибирскавтодор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9 968 112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6 542 072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32 074,89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978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03891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«ЗДСК»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548468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703640" y="1623638"/>
            <a:ext cx="1156392" cy="437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6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Расходы, не покрытые ценой контракта – накладные расходы?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85" y="839515"/>
            <a:ext cx="86788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Государственные контракты на строительство автомобильных дорог и мостов, содержат условия  не предусмотренные ни сметными нормами, ни нормами накладных расходов, а именно: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обеспечение контракта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банковские гарантии, денежные средства, страхование, поручительство и т.п.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страхование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страхование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строительно-монтажных рисков, страхование сотрудников, обязательные виды страхования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оплату процентов по кредитам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(даже в случае наличия авансов, подрядчик вынужден привлекать кредит или использовать собственные оборотные средства на оплату расходов в связи с исполнением контракта, так как аванс можно расходовать исключительно на оплату материалов.  Например, НДС, который необходимо оплатить в соответствии с Налоговым кодексом с сумм полученного аванса, в случае казначейского сопровождения запрещено оплачивать с аванса, как и заработную плату и налоги с нее).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банковское, казначейское сопровождение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(подготовка бюджетов, отчетов, изготовление копий первичной документации и т.п.)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технический надзор и сопровождение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(резерв средств на покрытие расходов в связи с приостановками строительства на период подготовки к техосмотру, техосмотра, приемки и оформления документации, отчетности, изготовление копий документов)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сопровождение контракта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документооборот, отчетность в соответствии с условиями договора (графики потребности ресурсов,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месячно-суточные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графики выполнения работ, различные заявки и т.п.)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внедрение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содержание системы информационного моделирования (проектирование, планирование, управление) с использованием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BIM-технологий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организацию и содержание базовых кафедр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Высших учебных заведениях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на заключение контракта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- связанные с введением с 01.01.2019. механизма использования специальных счетов.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по системе взимания платы «Платон»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8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Предложения по методике накладных расходов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106" y="1428736"/>
            <a:ext cx="82502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Взаимовыгодное решение для всех участников строительного процесса может быть найдено следующим образом,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ориентированное на достоверность и объективность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Пересмотр и корректировка нормы накладных расходов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основе анализа отчетных данных по кругу предприятий из числа профессиональных участников - лидеров рынка либо прямым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калькулированием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затрат</a:t>
            </a:r>
          </a:p>
          <a:p>
            <a:pPr lvl="1" algn="just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Включение в состав смет отдельными строками лимитов на оплату вышеперечисленных расходов.</a:t>
            </a:r>
          </a:p>
          <a:p>
            <a:pPr lvl="1" algn="just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Оптимизация расходов со стороны государства в виде отказа от избыточного контроля и документооборота - многоуровневой системы согласований, повторных экспертиз практически при любом изменении, дублирование функции со стороны различных множественных органов. Данная мера хороша тем, что она влечет сокращение расходов как для государства, так и для подрядчиков на содержание регулирующих и контролирующих служб, повысится эффективность работы и выработка</a:t>
            </a:r>
          </a:p>
          <a:p>
            <a:pPr lvl="1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5676"/>
            <a:ext cx="669674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Количество ресурсов – сравнение между сметой и ПОС.</a:t>
            </a:r>
          </a:p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НЕ в стоимости часа, а В количестве часов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46076"/>
              </p:ext>
            </p:extLst>
          </p:nvPr>
        </p:nvGraphicFramePr>
        <p:xfrm>
          <a:off x="251519" y="1376232"/>
          <a:ext cx="8435281" cy="5345243"/>
        </p:xfrm>
        <a:graphic>
          <a:graphicData uri="http://schemas.openxmlformats.org/drawingml/2006/table">
            <a:tbl>
              <a:tblPr/>
              <a:tblGrid>
                <a:gridCol w="333100">
                  <a:extLst>
                    <a:ext uri="{9D8B030D-6E8A-4147-A177-3AD203B41FA5}">
                      <a16:colId xmlns:a16="http://schemas.microsoft.com/office/drawing/2014/main" val="1661803377"/>
                    </a:ext>
                  </a:extLst>
                </a:gridCol>
                <a:gridCol w="2619228">
                  <a:extLst>
                    <a:ext uri="{9D8B030D-6E8A-4147-A177-3AD203B41FA5}">
                      <a16:colId xmlns:a16="http://schemas.microsoft.com/office/drawing/2014/main" val="20509199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225435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34578215"/>
                    </a:ext>
                  </a:extLst>
                </a:gridCol>
                <a:gridCol w="741667">
                  <a:extLst>
                    <a:ext uri="{9D8B030D-6E8A-4147-A177-3AD203B41FA5}">
                      <a16:colId xmlns:a16="http://schemas.microsoft.com/office/drawing/2014/main" val="1151936508"/>
                    </a:ext>
                  </a:extLst>
                </a:gridCol>
                <a:gridCol w="274318">
                  <a:extLst>
                    <a:ext uri="{9D8B030D-6E8A-4147-A177-3AD203B41FA5}">
                      <a16:colId xmlns:a16="http://schemas.microsoft.com/office/drawing/2014/main" val="2087784864"/>
                    </a:ext>
                  </a:extLst>
                </a:gridCol>
                <a:gridCol w="960112">
                  <a:extLst>
                    <a:ext uri="{9D8B030D-6E8A-4147-A177-3AD203B41FA5}">
                      <a16:colId xmlns:a16="http://schemas.microsoft.com/office/drawing/2014/main" val="1703117259"/>
                    </a:ext>
                  </a:extLst>
                </a:gridCol>
                <a:gridCol w="715187">
                  <a:extLst>
                    <a:ext uri="{9D8B030D-6E8A-4147-A177-3AD203B41FA5}">
                      <a16:colId xmlns:a16="http://schemas.microsoft.com/office/drawing/2014/main" val="3815975351"/>
                    </a:ext>
                  </a:extLst>
                </a:gridCol>
                <a:gridCol w="715187">
                  <a:extLst>
                    <a:ext uri="{9D8B030D-6E8A-4147-A177-3AD203B41FA5}">
                      <a16:colId xmlns:a16="http://schemas.microsoft.com/office/drawing/2014/main" val="4055986164"/>
                    </a:ext>
                  </a:extLst>
                </a:gridCol>
                <a:gridCol w="852346">
                  <a:extLst>
                    <a:ext uri="{9D8B030D-6E8A-4147-A177-3AD203B41FA5}">
                      <a16:colId xmlns:a16="http://schemas.microsoft.com/office/drawing/2014/main" val="143196682"/>
                    </a:ext>
                  </a:extLst>
                </a:gridCol>
              </a:tblGrid>
              <a:tr h="13481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Данные по сметным нормам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Данные по графику производства работ, согласно ПОС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72551"/>
                  </a:ext>
                </a:extLst>
              </a:tr>
              <a:tr h="445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кол-во, маш-час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Стоимость за 1 маш-ч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Стоимость в текущих ценах,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п.п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кол-во, маш-час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Цена, руб /маш-час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Стоимость в текущих ценах,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557143"/>
                  </a:ext>
                </a:extLst>
              </a:tr>
              <a:tr h="119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209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37 642 091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61 907 200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66723"/>
                  </a:ext>
                </a:extLst>
              </a:tr>
              <a:tr h="12444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переносные 1 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94138"/>
                  </a:ext>
                </a:extLst>
              </a:tr>
              <a:tr h="14000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Кран-укосина, грузоподъемностью 5 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46713"/>
                  </a:ext>
                </a:extLst>
              </a:tr>
              <a:tr h="1991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тракторе 121 кВт (165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л.с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.) 10 т (прицепные)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3 409 933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10т.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28 569 600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18380"/>
                  </a:ext>
                </a:extLst>
              </a:tr>
              <a:tr h="32148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автомобильном ходу при работе на других видах строительства 10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63507"/>
                  </a:ext>
                </a:extLst>
              </a:tr>
              <a:tr h="2987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автомобильном ходу при работе на монтаже технологического оборудования 10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596668"/>
                  </a:ext>
                </a:extLst>
              </a:tr>
              <a:tr h="2987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автомобильном ходу при работе на других видах строительства 16 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8 794 360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16т.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10 166 400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024328"/>
                  </a:ext>
                </a:extLst>
              </a:tr>
              <a:tr h="1991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гусеничном ходу при работе на других видах строительства до 16 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77715"/>
                  </a:ext>
                </a:extLst>
              </a:tr>
              <a:tr h="1451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железнодорожном ходу 16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54463"/>
                  </a:ext>
                </a:extLst>
              </a:tr>
              <a:tr h="2987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автомобильном ходу при работе на других видах строительства 25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18 710 297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25т.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11 228 800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372436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монтажные специальные 25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32709"/>
                  </a:ext>
                </a:extLst>
              </a:tr>
              <a:tr h="1991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гусеничном ходу при работе на других видах строительства 25 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13683"/>
                  </a:ext>
                </a:extLst>
              </a:tr>
              <a:tr h="2987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специальном шасси автомобильного типа, грузоподъемность до 25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91597"/>
                  </a:ext>
                </a:extLst>
              </a:tr>
              <a:tr h="12444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железнодорожном ходу 25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96585"/>
                  </a:ext>
                </a:extLst>
              </a:tr>
              <a:tr h="21259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гусеничном ходу при работе на других видах строительства 40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4 327 186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998460"/>
                  </a:ext>
                </a:extLst>
              </a:tr>
              <a:tr h="2987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специальном шасси автомобильного типа, грузоподъемность до 50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242510"/>
                  </a:ext>
                </a:extLst>
              </a:tr>
              <a:tr h="1991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Краны на гусеничном ходу типа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Libherr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LR 1100 грузоподъемностью 100 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2 257 870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120т.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729443"/>
                  </a:ext>
                </a:extLst>
              </a:tr>
              <a:tr h="1762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150т.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8 131 200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76021"/>
                  </a:ext>
                </a:extLst>
              </a:tr>
              <a:tr h="2177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250т.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2 587 200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847688"/>
                  </a:ext>
                </a:extLst>
              </a:tr>
              <a:tr h="1607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Кран г/п 350т.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1 176 000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24150"/>
                  </a:ext>
                </a:extLst>
              </a:tr>
            </a:tbl>
          </a:graphicData>
        </a:graphic>
      </p:graphicFrame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27673" y="813424"/>
            <a:ext cx="8929718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Строительство путепровода на а/д А-107 "Московское малое кольцо" </a:t>
            </a:r>
            <a:r>
              <a:rPr lang="ru-RU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Икша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-Ногинск-Бронницы-Голицыно-Истра-</a:t>
            </a:r>
            <a:r>
              <a:rPr lang="ru-RU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Икша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на км 16 участка от 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Егорьевского 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шоссе до рязанского шоссе, Московская область</a:t>
            </a:r>
            <a:endParaRPr lang="ru-RU" sz="12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65569" y="1979116"/>
            <a:ext cx="570727" cy="36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34650" y="1979116"/>
            <a:ext cx="687713" cy="441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5510851"/>
            <a:ext cx="458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6056" y="6497960"/>
            <a:ext cx="458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6124" y="5986523"/>
            <a:ext cx="458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61436" y="428374"/>
            <a:ext cx="2274860" cy="36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36487" y="453717"/>
            <a:ext cx="2351537" cy="36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7192" y="2090714"/>
            <a:ext cx="2351537" cy="690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7192" y="3861048"/>
            <a:ext cx="26506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7192" y="5085184"/>
            <a:ext cx="26506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2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592" y="174911"/>
            <a:ext cx="6768752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Финансовая модель реализации проекта строительства по государственному контракту с авансированием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84142"/>
              </p:ext>
            </p:extLst>
          </p:nvPr>
        </p:nvGraphicFramePr>
        <p:xfrm>
          <a:off x="326708" y="1360946"/>
          <a:ext cx="8331648" cy="4684409"/>
        </p:xfrm>
        <a:graphic>
          <a:graphicData uri="http://schemas.openxmlformats.org/drawingml/2006/table">
            <a:tbl>
              <a:tblPr/>
              <a:tblGrid>
                <a:gridCol w="1682746">
                  <a:extLst>
                    <a:ext uri="{9D8B030D-6E8A-4147-A177-3AD203B41FA5}">
                      <a16:colId xmlns:a16="http://schemas.microsoft.com/office/drawing/2014/main" val="1799172745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425402439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1435373860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1095650765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2772010641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2408235725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3790078684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1779616556"/>
                    </a:ext>
                  </a:extLst>
                </a:gridCol>
                <a:gridCol w="723376">
                  <a:extLst>
                    <a:ext uri="{9D8B030D-6E8A-4147-A177-3AD203B41FA5}">
                      <a16:colId xmlns:a16="http://schemas.microsoft.com/office/drawing/2014/main" val="4077288949"/>
                    </a:ext>
                  </a:extLst>
                </a:gridCol>
                <a:gridCol w="861894">
                  <a:extLst>
                    <a:ext uri="{9D8B030D-6E8A-4147-A177-3AD203B41FA5}">
                      <a16:colId xmlns:a16="http://schemas.microsoft.com/office/drawing/2014/main" val="1562063020"/>
                    </a:ext>
                  </a:extLst>
                </a:gridCol>
              </a:tblGrid>
              <a:tr h="513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квартал 2017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 квартал 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 квартал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 квартал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 квартал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 квартал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2019 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Доля от выручки,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25236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Выполнение работ (КС2)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10 094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48 137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82 597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49 655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264 170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1 831 581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059874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Прием работ (КС3)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2 034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25 207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51 152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275 158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1 831 581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928953"/>
                  </a:ext>
                </a:extLst>
              </a:tr>
              <a:tr h="356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Поступление денежных средств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78 392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253 954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538 205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422 759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428 097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110 174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1 831 581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596725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78 392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186 887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182 792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448 071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19459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выполненные работы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67 067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355 413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422 759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428 097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110 174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1 383 510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196729"/>
                  </a:ext>
                </a:extLst>
              </a:tr>
              <a:tr h="17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Расходы: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39 379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304 816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258 020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366 599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439 116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154 705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160 380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1 723 016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94,1%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773634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Материалы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6 211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221 098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119 345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159 735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171 718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49 487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53 834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781 428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42,7%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7109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в </a:t>
                      </a:r>
                      <a:r>
                        <a:rPr lang="ru-RU" sz="11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т.ч</a:t>
                      </a:r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. за счет аванса</a:t>
                      </a:r>
                    </a:p>
                  </a:txBody>
                  <a:tcPr marL="1524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78 392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119 345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159 735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90 598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448 071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54614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10 208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22 563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35 049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44 017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9 837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121 793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6,6%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76999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Налоги 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4 262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9 828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25 205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62 894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22 517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86 775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211 481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28649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Субподряд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28 646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28 339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45 907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89 058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118 239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37 226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347 416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99386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Банковские гарантии и страхование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2 685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2 770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3 295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7 112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7 112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9 204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33 427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99838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Прочие платежи</a:t>
                      </a:r>
                    </a:p>
                  </a:txBody>
                  <a:tcPr marL="7620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3 152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38 224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57 607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54 258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35 137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28 526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10 567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227 472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618527"/>
                  </a:ext>
                </a:extLst>
              </a:tr>
              <a:tr h="17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Итого сальдо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-39 379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-226 424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-4 066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171 605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-16 357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273 393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-50 206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108 565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33008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92879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Платежи за счет привлеченных средств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39 379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226 424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71 608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337 411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224943"/>
                  </a:ext>
                </a:extLst>
              </a:tr>
              <a:tr h="685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Проценты по привлеченным средствам (10% годовых)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984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3 815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6 696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4 428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2 109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1 271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3 895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23 197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115195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85 368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06323"/>
                  </a:ext>
                </a:extLst>
              </a:tr>
            </a:tbl>
          </a:graphicData>
        </a:graphic>
      </p:graphicFrame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27673" y="813424"/>
            <a:ext cx="8929718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Строительство путепровода на а/д А-107 "Московское малое кольцо" </a:t>
            </a:r>
            <a:r>
              <a:rPr lang="ru-RU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Икша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-Ногинск-Бронницы-Голицыно-Истра-</a:t>
            </a:r>
            <a:r>
              <a:rPr lang="ru-RU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Икша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на км 16 участка от </a:t>
            </a: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Егорьевского 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шоссе до рязанского шоссе, Московская область</a:t>
            </a:r>
            <a:endParaRPr lang="ru-RU" sz="12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48431" y="4797152"/>
            <a:ext cx="2351537" cy="690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7"/>
          <p:cNvSpPr>
            <a:spLocks noChangeArrowheads="1"/>
          </p:cNvSpPr>
          <p:nvPr/>
        </p:nvSpPr>
        <p:spPr bwMode="auto">
          <a:xfrm>
            <a:off x="107141" y="6066594"/>
            <a:ext cx="892971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Вывод.  Для надлежащего исполнения контракта необходимы собственные или привлеченные оборотные средства.  Необходимо внести уточнения в части банковского и казначейского сопровождения с целью упрощения процедуры расходования средств.</a:t>
            </a:r>
            <a:endParaRPr lang="ru-RU" sz="12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3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Выводы и предложения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85" y="839515"/>
            <a:ext cx="8678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</a:t>
            </a:r>
          </a:p>
          <a:p>
            <a:pPr marL="342900" indent="-34290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Как справлялся строительный комплекс ДО реформы ценообразования?</a:t>
            </a:r>
          </a:p>
          <a:p>
            <a:pPr marL="342900" indent="-342900" algn="just">
              <a:buFontTx/>
              <a:buChar char="-"/>
            </a:pPr>
            <a:endParaRPr lang="ru-RU" sz="13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42900" indent="-342900" algn="just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Ответ – плохо справлялся</a:t>
            </a:r>
            <a:endParaRPr lang="ru-RU" sz="13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3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итогам зафиксирован убыток, средняя заработная плата ниже средней по РФ.</a:t>
            </a:r>
          </a:p>
          <a:p>
            <a:pPr marL="342900" indent="-342900" algn="just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Среднемесячная заработная плата по виду экономической деятельности «Строительство» в Российской Федерации составляет 34 477 рублей, что ниже средней на 13,5% и ниже в 2,5 раза заработной платы работников финансовой и страховой деятельности, расположенных в первой строке рейтинга.  Из этого следует отсутствие мотивации и отток высококвалифицированного персонала в другие, более конкурентные, отрасли.</a:t>
            </a:r>
          </a:p>
          <a:p>
            <a:pPr marL="342900" indent="-342900" algn="just">
              <a:buFontTx/>
              <a:buChar char="-"/>
            </a:pP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Вывод</a:t>
            </a:r>
          </a:p>
          <a:p>
            <a:pPr marL="342900" indent="-342900" algn="just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Риски, предусмотренные начальной максимально ценой контакта, не покрывают фактические риски, что влечет возникновение убытка </a:t>
            </a:r>
          </a:p>
          <a:p>
            <a:pPr marL="342900" indent="-342900" algn="just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Использование данных статистики и перенос их в будущее с использованием системы ценообразования, означает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тиражирование убытка в будущем и создание слабого комплекса</a:t>
            </a:r>
            <a:endParaRPr lang="ru-RU" sz="13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ru-RU" sz="13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42900" indent="-342900" algn="just"/>
            <a:r>
              <a:rPr lang="ru-RU" sz="13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Предложение</a:t>
            </a:r>
          </a:p>
          <a:p>
            <a:pPr marL="285750" lvl="0" indent="-285750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Риски заказчика, связанные с ненадлежащим исполнением подрядчиками договоров, минимизировать за счет повышения требований к участникам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)опыт, репутация и т.п.)</a:t>
            </a:r>
          </a:p>
          <a:p>
            <a:pPr marL="285750" lvl="0" indent="-285750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Расчет необходимого количества ресурсов осуществлять на основе проектов организации строительства и графиков производства работ</a:t>
            </a:r>
          </a:p>
          <a:p>
            <a:pPr marL="285750" lvl="0" indent="-285750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Предусмотреть возможность финансирования за счет поступающей выручки ранее понесенных затрат, процентов по кредитам, выплату части накладных расходов и прибыли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Контактные данные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53" y="1628800"/>
            <a:ext cx="8678894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АО «Мостострой-11»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Николай Александрович Руссу 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8-3452-540-300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russu@ms11.ru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 АО «Мостострой-11» по экономике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Наталья Леонидовна Бреус –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+7-919-920-27-81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natalya.breus@ms11.ru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9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80435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Анализ основных финансово-экономических показателей</a:t>
            </a:r>
          </a:p>
          <a:p>
            <a:pPr algn="ctr"/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АО "Мостострой-11" за 2008-2017 гг.</a:t>
            </a:r>
            <a:endParaRPr lang="en-US" sz="1400" b="1" kern="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(по данным бухгалтерского учета АО МС11)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802785"/>
              </p:ext>
            </p:extLst>
          </p:nvPr>
        </p:nvGraphicFramePr>
        <p:xfrm>
          <a:off x="85225" y="1020761"/>
          <a:ext cx="892810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Лист" r:id="rId4" imgW="10191846" imgH="6000750" progId="">
                  <p:embed/>
                </p:oleObj>
              </mc:Choice>
              <mc:Fallback>
                <p:oleObj name="Лист" r:id="rId4" imgW="10191846" imgH="600075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25" y="1020761"/>
                        <a:ext cx="8928100" cy="554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21"/>
          <p:cNvSpPr txBox="1">
            <a:spLocks/>
          </p:cNvSpPr>
          <p:nvPr/>
        </p:nvSpPr>
        <p:spPr>
          <a:xfrm>
            <a:off x="7072429" y="795957"/>
            <a:ext cx="1981438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тыс.руб. без НДС</a:t>
            </a:r>
          </a:p>
        </p:txBody>
      </p:sp>
      <p:sp>
        <p:nvSpPr>
          <p:cNvPr id="9" name="Овал 8"/>
          <p:cNvSpPr/>
          <p:nvPr/>
        </p:nvSpPr>
        <p:spPr>
          <a:xfrm>
            <a:off x="7817783" y="1859901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9" idx="7"/>
          </p:cNvCxnSpPr>
          <p:nvPr/>
        </p:nvCxnSpPr>
        <p:spPr>
          <a:xfrm flipH="1">
            <a:off x="8432410" y="1256196"/>
            <a:ext cx="321477" cy="6564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7"/>
          <p:cNvSpPr>
            <a:spLocks noChangeArrowheads="1"/>
          </p:cNvSpPr>
          <p:nvPr/>
        </p:nvSpPr>
        <p:spPr bwMode="auto">
          <a:xfrm>
            <a:off x="6156134" y="938833"/>
            <a:ext cx="3059832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solidFill>
                  <a:srgbClr val="FF0000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2019, 2020 – отсутствие возможности осуществить планирование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02074" y="6324397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2" idx="2"/>
          </p:cNvCxnSpPr>
          <p:nvPr/>
        </p:nvCxnSpPr>
        <p:spPr>
          <a:xfrm flipH="1">
            <a:off x="7470026" y="6468413"/>
            <a:ext cx="432048" cy="2009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6204195" y="6568886"/>
            <a:ext cx="262778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solidFill>
                  <a:srgbClr val="FF0000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2019, 2020 - ценообразование???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4220" y="155970"/>
            <a:ext cx="5768100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Основные показатели деятельности в строительстве (по данным Госкомстата)</a:t>
            </a: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78" y="1091971"/>
            <a:ext cx="5256584" cy="4137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486789" y="4271161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38717" y="4271161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86789" y="4761202"/>
            <a:ext cx="648072" cy="467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38717" y="4815147"/>
            <a:ext cx="648072" cy="414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5106" y="532569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aseline="30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 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данным Сборника «Строительство в России, 2016», являющегося официальным статистическим изданием Федеральной службы государственной статистики, выпускается с 1992 года периодичностью 1 раз в 2 года </a:t>
            </a: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123080" y="5803210"/>
            <a:ext cx="9205745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Вывод: Серия банкротств на фоне сальдированного убытка по отрасли свидетельствуют о существующих системных проблемах, наличии внешних факторов, отрицательно влияющих на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предприятия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Рентабельность в строительной отрасли ниже, чем по экономике в целом и ниже </a:t>
            </a:r>
            <a:r>
              <a:rPr lang="ru-RU" sz="12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безрисковой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ставки по депозитам банков.</a:t>
            </a:r>
            <a:endParaRPr lang="ru-RU" sz="1200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2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4220" y="155970"/>
            <a:ext cx="5768100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kern="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Сведения о затратах на производство </a:t>
            </a:r>
          </a:p>
          <a:p>
            <a:pPr algn="ctr"/>
            <a:r>
              <a:rPr lang="ru-RU" sz="1600" b="1" kern="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(</a:t>
            </a:r>
            <a:r>
              <a:rPr lang="ru-RU" sz="16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</a:t>
            </a:r>
            <a:r>
              <a:rPr lang="ru-RU" sz="1600" b="1" kern="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данным отчетов 5-З по данным </a:t>
            </a:r>
            <a:r>
              <a:rPr lang="ru-RU" sz="16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Госкомстата)</a:t>
            </a: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167825" y="3274535"/>
            <a:ext cx="266843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Вывод: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использование в ценообразовании статистических данных без их анализа, корректировки и расчета экономического влияние в будущем  повлечет формирование убыточной отрасли в будущем.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Новые методы ценообразования необходимо протестировать ДО введения его повсеместно.</a:t>
            </a:r>
            <a:endParaRPr lang="ru-RU" sz="1200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41895"/>
              </p:ext>
            </p:extLst>
          </p:nvPr>
        </p:nvGraphicFramePr>
        <p:xfrm>
          <a:off x="167825" y="960650"/>
          <a:ext cx="8229600" cy="1961288"/>
        </p:xfrm>
        <a:graphic>
          <a:graphicData uri="http://schemas.openxmlformats.org/drawingml/2006/table">
            <a:tbl>
              <a:tblPr/>
              <a:tblGrid>
                <a:gridCol w="1932456">
                  <a:extLst>
                    <a:ext uri="{9D8B030D-6E8A-4147-A177-3AD203B41FA5}">
                      <a16:colId xmlns:a16="http://schemas.microsoft.com/office/drawing/2014/main" val="2848606637"/>
                    </a:ext>
                  </a:extLst>
                </a:gridCol>
                <a:gridCol w="810744">
                  <a:extLst>
                    <a:ext uri="{9D8B030D-6E8A-4147-A177-3AD203B41FA5}">
                      <a16:colId xmlns:a16="http://schemas.microsoft.com/office/drawing/2014/main" val="215704735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952457249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303618293"/>
                    </a:ext>
                  </a:extLst>
                </a:gridCol>
                <a:gridCol w="832955">
                  <a:extLst>
                    <a:ext uri="{9D8B030D-6E8A-4147-A177-3AD203B41FA5}">
                      <a16:colId xmlns:a16="http://schemas.microsoft.com/office/drawing/2014/main" val="2563831824"/>
                    </a:ext>
                  </a:extLst>
                </a:gridCol>
                <a:gridCol w="832955">
                  <a:extLst>
                    <a:ext uri="{9D8B030D-6E8A-4147-A177-3AD203B41FA5}">
                      <a16:colId xmlns:a16="http://schemas.microsoft.com/office/drawing/2014/main" val="739935706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817343979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671002102"/>
                    </a:ext>
                  </a:extLst>
                </a:gridCol>
              </a:tblGrid>
              <a:tr h="1475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Расходы по оплате работ и услуг  сторонних организаций 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344025"/>
                  </a:ext>
                </a:extLst>
              </a:tr>
              <a:tr h="592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 транс-портировке грузов 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числе: оплата услуг федерального железнодорожного транспорта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строительного характера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сельскохо-зяйственные услуги (кроме ветеринарных)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услуги произво-дственного характера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услуги непроизводственного характера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76424"/>
                  </a:ext>
                </a:extLst>
              </a:tr>
              <a:tr h="1562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787" marR="5787" marT="5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6336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51285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208344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300717084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37390780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2265819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124740436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35127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118352541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20198200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7237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Центральный Федеральный округ</a:t>
                      </a:r>
                    </a:p>
                  </a:txBody>
                  <a:tcPr marL="312516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78059016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5938087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393047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35016594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20273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32198841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4885221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144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1594277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589841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249237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9861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826579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167996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69720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Брянская область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162846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16059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1842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21027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87476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38284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376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95316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5378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25753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52267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11918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2837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561742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79275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132177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290139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60151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86984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145205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8060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802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109781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27073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468223"/>
                  </a:ext>
                </a:extLst>
              </a:tr>
            </a:tbl>
          </a:graphicData>
        </a:graphic>
      </p:graphicFrame>
      <p:sp>
        <p:nvSpPr>
          <p:cNvPr id="19" name="Rectangle 67"/>
          <p:cNvSpPr>
            <a:spLocks noChangeArrowheads="1"/>
          </p:cNvSpPr>
          <p:nvPr/>
        </p:nvSpPr>
        <p:spPr bwMode="auto">
          <a:xfrm>
            <a:off x="2789770" y="6064857"/>
            <a:ext cx="635423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* </a:t>
            </a:r>
            <a:r>
              <a:rPr lang="ru-RU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без учета внереализационных расходов – проценты по кредитам, социальные выплаты, выплаты за счет прибыли и пр. </a:t>
            </a:r>
          </a:p>
          <a:p>
            <a:pPr>
              <a:lnSpc>
                <a:spcPct val="130000"/>
              </a:lnSpc>
            </a:pPr>
            <a:r>
              <a:rPr lang="ru-RU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** - по данным ЦБРР сумма выданных кредитов по виду экономической деятельности «Строительство»</a:t>
            </a:r>
            <a:endParaRPr lang="ru-RU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69240"/>
              </p:ext>
            </p:extLst>
          </p:nvPr>
        </p:nvGraphicFramePr>
        <p:xfrm>
          <a:off x="3054350" y="2276872"/>
          <a:ext cx="5930900" cy="3740150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3146518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5511801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65852663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38827424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7745439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Рентабельность (без учета внереализационных расходов)*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регионов РФ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предприятий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Выпуск продукции (выручка), </a:t>
                      </a:r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тыс. руб.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рентабельность,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9437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 квартал 2017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8693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более 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34 404 576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8016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в диапазоне 10 - 50%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103 099 241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8301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в диапазоне  0 - 10%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62 088 644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073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убыток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1 584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249 294 851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-16%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835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Итого 1 квартал 2017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2 157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448 887 312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821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 месяцев 2016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224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более 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-1 269 668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242%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6766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в диапазоне 10 - 50%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994 548 494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5535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прибыль в диапазоне  0 - 10%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245 854 502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1993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убыток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397 251 680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-12%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9868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Итого 9 месяцев 2016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2 339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1 636 385 008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709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4 496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2 085 272 320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511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Проценты по кредитам (по данным ЦБРР</a:t>
                      </a:r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)**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12,6%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1 405 733 000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21882"/>
                  </a:ext>
                </a:extLst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8274171" y="5767525"/>
            <a:ext cx="711079" cy="394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Заработная плата в строительстве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00108"/>
          <a:ext cx="5429288" cy="5688078"/>
        </p:xfrm>
        <a:graphic>
          <a:graphicData uri="http://schemas.openxmlformats.org/drawingml/2006/table">
            <a:tbl>
              <a:tblPr/>
              <a:tblGrid>
                <a:gridCol w="384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год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39148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финансовая и страховая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85346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добыча полезных ископаемых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74382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из нее научные исследования и разработки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65874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информации и связи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57596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профессиональная,научная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 техническая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56250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44556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транспортировка и хранение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44516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43459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обрабатывающие производства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38546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37716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34477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31836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31524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31362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30252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6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29034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27325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сельское, лесное хозяйство, охота, рыболовство и рыбоводство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25137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24130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43636" y="917912"/>
            <a:ext cx="264320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ФАКТЫ</a:t>
            </a:r>
          </a:p>
          <a:p>
            <a:pPr algn="just"/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Заработная плата в строительстве ниже средней на 13,5%, а условия труда хуже: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Работа вне постоянного места жительства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Работа на открытом воздухе в тяжелых климатических условиях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Работа требует физических усилий</a:t>
            </a:r>
          </a:p>
          <a:p>
            <a:pPr algn="just"/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Таким образом, в строительстве отсутствует мотивация персонала. </a:t>
            </a:r>
            <a:endParaRPr lang="ru-RU" sz="14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ПРЕДЛОЖЕНИЕ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Для формирования сильной отрасли необходимо создать условия для выплаты заработной платы, ориентируясь либо на лидеров отрасли либо на заработную плату в аналогичных отраслях – производственный комплекс</a:t>
            </a:r>
          </a:p>
          <a:p>
            <a:pPr algn="just">
              <a:buFont typeface="Arial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43372" y="3714752"/>
            <a:ext cx="157163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3372" y="1142984"/>
            <a:ext cx="157163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Зависимость между доходностью и риском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85" y="1052736"/>
            <a:ext cx="85623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Две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основные системы ценообразования: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рыночное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ценообразование на основе взаимодействия спроса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/ предложения; зависимости между доходностью и риском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централизованное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государственное ценообразование на основе назначения цен государственными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органами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2" y="2630795"/>
            <a:ext cx="3676650" cy="2505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2222287"/>
            <a:ext cx="38267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наличии спроса цена должна быть достаточной для покрытия всех затрат и рисков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Спрос на рынке транспортного строительства – существует (обозначены планы инвестирования на уровне 8 трлн. рублей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год)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Риски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ПД и РД ?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Налоги ?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Инфляция ?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Экономия подрядчика ?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713" y="5340687"/>
            <a:ext cx="8387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Вывод. Если государство заинтересовано в формировании сильного строительного комплекса, обеспечивающего занятость граждан, налоговый поток и развитие смежных отраслей, то цена, сформированная по государственным заказам должна быть достаточной для покрытия всех затрат и рисков.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8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5676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16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</a:t>
            </a:r>
            <a:endParaRPr lang="ru-RU" altLang="ru-RU" sz="16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6057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650" y="3000372"/>
            <a:ext cx="66103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2428860" y="3500438"/>
            <a:ext cx="6715140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428860" y="5072074"/>
            <a:ext cx="6715140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285720" y="4214818"/>
            <a:ext cx="242889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Вывод: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Фактические риски выше рисков, предусмотренных НМЦК</a:t>
            </a:r>
            <a:endParaRPr lang="ru-RU" sz="1200" b="1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" y="150918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800" y="180435"/>
            <a:ext cx="5616624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altLang="ru-RU" sz="20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Риски заказчика</a:t>
            </a:r>
            <a:endParaRPr lang="ru-RU" altLang="ru-RU" sz="20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8560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Госконтракты</a:t>
            </a:r>
            <a:r>
              <a:rPr lang="ru-RU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заключаются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твердой ценой</a:t>
            </a:r>
            <a:r>
              <a:rPr lang="ru-RU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на несколько лет вперёд с учетом прогнозируемой МЭР инфляцией на уровне 4-6% в год, тем самым зафиксировав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инфляционные риски без последующей индексации по факту.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Риск инфляции у заказчика отсутствует.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Цены поставщиков формирует рынок, инфляция ничем не регулируется.  Поэтому инфляция «внутри» сметы существенно выше той, что «прижата» сверху заказчиком-государством.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Риск инфляции у подрядчика высокий, резервов для его покрытия в смете подрядчика нет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 другой стороны, риски Заказчика, связанные с невыполнением Подрядчиком договора подряда надлежащего качества покрыты несколько раз: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11" y="3286124"/>
            <a:ext cx="4727389" cy="26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43372" y="3000372"/>
            <a:ext cx="5237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Индексы-дефляторы для формирования начальной цены контракта </a:t>
            </a:r>
            <a:r>
              <a:rPr lang="ru-RU" sz="1100" b="1" baseline="300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8" y="2714620"/>
            <a:ext cx="606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aseline="30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 </a:t>
            </a:r>
            <a:r>
              <a:rPr lang="ru-RU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данным Минэкономразвития</a:t>
            </a:r>
          </a:p>
        </p:txBody>
      </p:sp>
      <p:sp>
        <p:nvSpPr>
          <p:cNvPr id="13" name="Rectangle 67"/>
          <p:cNvSpPr>
            <a:spLocks noChangeArrowheads="1"/>
          </p:cNvSpPr>
          <p:nvPr/>
        </p:nvSpPr>
        <p:spPr bwMode="auto">
          <a:xfrm>
            <a:off x="214282" y="6045470"/>
            <a:ext cx="892971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Вывод: Инфляция «внутри» сметы выше предусмотренной твердой цены контракта.  Механизм фиксации цены «вперед» не позволяет государству учесть фактическую инфляцию при последующем заключении </a:t>
            </a:r>
            <a:r>
              <a:rPr lang="ru-RU" sz="1200" dirty="0" err="1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госконтракта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 Таким образом «внутренняя» инфляция «съедает» все резервы с каждым годом все больше и больше, действую по принципу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«спирали»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643182"/>
            <a:ext cx="3643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репутацией компании, которую подтверждает СРО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Репутацией компании, которую подтверждает квалификационная комиссия, допустившая Подрядчика для участия на торгах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банковской гарантией, выданной банком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Системой банковского и казначейского сопровождения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Многочисленными штрафами по договорам подряда, часто не ограниченными предельным размером.  	</a:t>
            </a:r>
          </a:p>
        </p:txBody>
      </p:sp>
    </p:spTree>
    <p:extLst>
      <p:ext uri="{BB962C8B-B14F-4D97-AF65-F5344CB8AC3E}">
        <p14:creationId xmlns:p14="http://schemas.microsoft.com/office/powerpoint/2010/main" val="363424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8678894" cy="68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4220" y="155970"/>
            <a:ext cx="5768100" cy="65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Анализ </a:t>
            </a:r>
            <a:r>
              <a:rPr lang="ru-RU" sz="1400" b="1" kern="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ценообразующих</a:t>
            </a:r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400" b="1" kern="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факторов, </a:t>
            </a:r>
            <a:r>
              <a:rPr lang="ru-RU" sz="1400" b="1" kern="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влияющих на финансовый результат за 2013-2017 гг. (по данным МС11)</a:t>
            </a:r>
          </a:p>
        </p:txBody>
      </p:sp>
      <p:sp>
        <p:nvSpPr>
          <p:cNvPr id="9" name="Овал 8"/>
          <p:cNvSpPr/>
          <p:nvPr/>
        </p:nvSpPr>
        <p:spPr>
          <a:xfrm>
            <a:off x="8072462" y="207167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72462" y="507207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3900" y="564357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72462" y="4429132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7"/>
          <p:cNvSpPr>
            <a:spLocks noChangeArrowheads="1"/>
          </p:cNvSpPr>
          <p:nvPr/>
        </p:nvSpPr>
        <p:spPr bwMode="auto">
          <a:xfrm>
            <a:off x="0" y="6310478"/>
            <a:ext cx="9205745" cy="54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Вывод: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Прогрессирующий дисбаланс между накопленной инфляцией, учитываемой при формировании стоимости строительной продукции и ее себестоимостью. </a:t>
            </a:r>
            <a:endParaRPr lang="ru-RU" sz="1200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" name="Номер слайда 21"/>
          <p:cNvSpPr txBox="1">
            <a:spLocks/>
          </p:cNvSpPr>
          <p:nvPr/>
        </p:nvSpPr>
        <p:spPr>
          <a:xfrm>
            <a:off x="6320071" y="793971"/>
            <a:ext cx="1981438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тыс.руб. без НДС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A50B-C4E1-4309-ADB2-293A435B08E3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14422"/>
          <a:ext cx="8286805" cy="4895035"/>
        </p:xfrm>
        <a:graphic>
          <a:graphicData uri="http://schemas.openxmlformats.org/drawingml/2006/table">
            <a:tbl>
              <a:tblPr/>
              <a:tblGrid>
                <a:gridCol w="211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7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6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4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8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1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02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07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за 5 лет, 2017г к 2010г,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мес. 2018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2014г к 2013г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2015г к 2014г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2016г к 2015г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2017г к 2016г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81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изменения стоимости основных строительных материалов (66% всех материалов)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металлоконструкции  (МК ПС)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86 870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75 158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 pitchFamily="34" charset="0"/>
                          <a:cs typeface="Arial" pitchFamily="34" charset="0"/>
                        </a:rPr>
                        <a:t>94 112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 pitchFamily="34" charset="0"/>
                          <a:cs typeface="Arial" pitchFamily="34" charset="0"/>
                        </a:rPr>
                        <a:t>91 962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99 942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 pitchFamily="34" charset="0"/>
                          <a:cs typeface="Arial" pitchFamily="34" charset="0"/>
                        </a:rPr>
                        <a:t>119 325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-13%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Арматурный прокат (Арматура 25 А-III)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24 496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30 001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36 699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Листовой прокат (Лист 10х1500х6000)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30 397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35 773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39 026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43 883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Фасонный прокат (Уголок 100х100х8)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38 499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42 750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43 892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Щебень фр. 5-20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Портландцемент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Песок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75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Заработная плата 1 работника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заработная плата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44 265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46 123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51 603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50 658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54 692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55 300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87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Индексы удорожания стоимости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Официальная инфляция к декабрю предыдущего года, публикуемые МЭР</a:t>
                      </a: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Индекс изменения сметной стоимости СМР к базе 2001 года (ФЕР-2001) по прочим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объектам (с к 1,03 для мостов)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00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2,2%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6,2%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4714876" y="2143116"/>
            <a:ext cx="1285884" cy="228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5072066" y="1714488"/>
            <a:ext cx="3059832" cy="3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+ 15% удорожание</a:t>
            </a:r>
            <a:endParaRPr lang="ru-RU" sz="1200" b="1" dirty="0">
              <a:solidFill>
                <a:srgbClr val="FF0000"/>
              </a:solidFill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779702" y="2006986"/>
            <a:ext cx="370680" cy="3571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857752" y="5357826"/>
            <a:ext cx="100013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3571868" y="5000636"/>
            <a:ext cx="3059832" cy="3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1,7%</a:t>
            </a:r>
            <a:endParaRPr lang="ru-RU" sz="1200" b="1" dirty="0">
              <a:solidFill>
                <a:srgbClr val="FF0000"/>
              </a:solidFill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endCxn id="19" idx="0"/>
          </p:cNvCxnSpPr>
          <p:nvPr/>
        </p:nvCxnSpPr>
        <p:spPr>
          <a:xfrm>
            <a:off x="5000627" y="5286389"/>
            <a:ext cx="357191" cy="71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8284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MS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MS-11</Template>
  <TotalTime>14851</TotalTime>
  <Words>3347</Words>
  <Application>Microsoft Office PowerPoint</Application>
  <PresentationFormat>Экран (4:3)</PresentationFormat>
  <Paragraphs>957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Tahoma</vt:lpstr>
      <vt:lpstr>Arial Narrow</vt:lpstr>
      <vt:lpstr>Arial Cyr</vt:lpstr>
      <vt:lpstr>Arial</vt:lpstr>
      <vt:lpstr>Times New Roman</vt:lpstr>
      <vt:lpstr>Calibri</vt:lpstr>
      <vt:lpstr>Шаблон презентации MS-11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Витманас Елена Викторовна</dc:creator>
  <cp:lastModifiedBy>Бреус Н.Л.</cp:lastModifiedBy>
  <cp:revision>239</cp:revision>
  <cp:lastPrinted>2018-06-25T13:00:51Z</cp:lastPrinted>
  <dcterms:created xsi:type="dcterms:W3CDTF">2016-11-08T06:11:01Z</dcterms:created>
  <dcterms:modified xsi:type="dcterms:W3CDTF">2018-10-17T18:29:46Z</dcterms:modified>
</cp:coreProperties>
</file>