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xlsx" ContentType="application/vnd.openxmlformats-officedocument.spreadsheetml.sheet"/>
  <Default Extension="jp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409" r:id="rId3"/>
    <p:sldId id="420" r:id="rId4"/>
    <p:sldId id="397" r:id="rId5"/>
    <p:sldId id="416" r:id="rId6"/>
    <p:sldId id="417" r:id="rId7"/>
    <p:sldId id="418" r:id="rId8"/>
    <p:sldId id="410" r:id="rId9"/>
    <p:sldId id="411" r:id="rId10"/>
    <p:sldId id="414" r:id="rId11"/>
    <p:sldId id="422" r:id="rId12"/>
    <p:sldId id="323" r:id="rId13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обложка" id="{90531B08-7CDB-E94B-A6BE-E3DC4BDD649D}">
          <p14:sldIdLst>
            <p14:sldId id="259"/>
          </p14:sldIdLst>
        </p14:section>
        <p14:section name="тело презентации" id="{BE8F38CE-5F2F-E44E-89B9-41F31378D9A8}">
          <p14:sldIdLst>
            <p14:sldId id="409"/>
            <p14:sldId id="420"/>
            <p14:sldId id="397"/>
            <p14:sldId id="416"/>
            <p14:sldId id="417"/>
            <p14:sldId id="418"/>
            <p14:sldId id="410"/>
            <p14:sldId id="411"/>
            <p14:sldId id="414"/>
            <p14:sldId id="422"/>
            <p14:sldId id="32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520">
          <p15:clr>
            <a:srgbClr val="A4A3A4"/>
          </p15:clr>
        </p15:guide>
        <p15:guide id="2" pos="5272">
          <p15:clr>
            <a:srgbClr val="A4A3A4"/>
          </p15:clr>
        </p15:guide>
        <p15:guide id="3" pos="6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ергей Булгаков" initials="СБ" lastIdx="1" clrIdx="0"/>
  <p:cmAuthor id="1" name="наталья павлова" initials="нп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9549"/>
    <a:srgbClr val="028C4A"/>
    <a:srgbClr val="6D695F"/>
    <a:srgbClr val="2EA8A0"/>
    <a:srgbClr val="2B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6" autoAdjust="0"/>
    <p:restoredTop sz="98849" autoAdjust="0"/>
  </p:normalViewPr>
  <p:slideViewPr>
    <p:cSldViewPr snapToGrid="0" snapToObjects="1">
      <p:cViewPr>
        <p:scale>
          <a:sx n="94" d="100"/>
          <a:sy n="94" d="100"/>
        </p:scale>
        <p:origin x="-80" y="-80"/>
      </p:cViewPr>
      <p:guideLst>
        <p:guide orient="horz" pos="3520"/>
        <p:guide pos="5272"/>
        <p:guide pos="6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46" d="100"/>
          <a:sy n="146" d="100"/>
        </p:scale>
        <p:origin x="-6824" y="-12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circle"/>
            <c:size val="15"/>
            <c:spPr>
              <a:solidFill>
                <a:schemeClr val="bg1"/>
              </a:solidFill>
              <a:ln w="38100"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marker>
            <c:symbol val="circle"/>
            <c:size val="15"/>
            <c:spPr>
              <a:solidFill>
                <a:schemeClr val="bg1"/>
              </a:solidFill>
              <a:ln w="38100">
                <a:solidFill>
                  <a:schemeClr val="accent2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circle"/>
            <c:size val="15"/>
            <c:spPr>
              <a:solidFill>
                <a:schemeClr val="bg1"/>
              </a:solidFill>
              <a:ln w="38100">
                <a:solidFill>
                  <a:schemeClr val="tx2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0048424"/>
        <c:axId val="-2074077224"/>
      </c:lineChart>
      <c:catAx>
        <c:axId val="-2080048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-2074077224"/>
        <c:crosses val="autoZero"/>
        <c:auto val="1"/>
        <c:lblAlgn val="ctr"/>
        <c:lblOffset val="100"/>
        <c:noMultiLvlLbl val="0"/>
      </c:catAx>
      <c:valAx>
        <c:axId val="-2074077224"/>
        <c:scaling>
          <c:orientation val="minMax"/>
        </c:scaling>
        <c:delete val="0"/>
        <c:axPos val="l"/>
        <c:majorGridlines>
          <c:spPr>
            <a:ln w="3175" cmpd="sng">
              <a:solidFill>
                <a:schemeClr val="tx1"/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-2080048424"/>
        <c:crosses val="autoZero"/>
        <c:crossBetween val="between"/>
      </c:valAx>
      <c:spPr>
        <a:ln w="3175" cmpd="sng">
          <a:noFill/>
          <a:prstDash val="sysDash"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54879902809553"/>
          <c:y val="0.352547244094488"/>
          <c:w val="0.129763211826352"/>
          <c:h val="0.30115551181102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697716432824"/>
          <c:y val="0.08934712298381"/>
          <c:w val="0.365973937714536"/>
          <c:h val="0.8131546507471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noFill/>
            </a:ln>
          </c:spPr>
          <c:dPt>
            <c:idx val="2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FFC000">
                  <a:lumMod val="75000"/>
                </a:srgbClr>
              </a:solidFill>
              <a:ln>
                <a:noFill/>
              </a:ln>
            </c:spPr>
          </c:dPt>
          <c:dPt>
            <c:idx val="4"/>
            <c:bubble3D val="0"/>
            <c:explosion val="39"/>
            <c:spPr>
              <a:solidFill>
                <a:srgbClr val="7030A0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1F497D">
                  <a:lumMod val="20000"/>
                  <a:lumOff val="80000"/>
                </a:srgbClr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-0.0550825332713793"/>
                  <c:y val="-0.12926673502588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0587909850748062"/>
                  <c:y val="-0.09168311705624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0749003435364562"/>
                  <c:y val="-0.13265524401217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Учреждения социальной сферы</c:v>
                </c:pt>
                <c:pt idx="1">
                  <c:v>Котельные</c:v>
                </c:pt>
                <c:pt idx="2">
                  <c:v>МКД</c:v>
                </c:pt>
                <c:pt idx="3">
                  <c:v>Объекты электросетевого хозяйства</c:v>
                </c:pt>
                <c:pt idx="4">
                  <c:v>Наружное освещение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32.3</c:v>
                </c:pt>
                <c:pt idx="1">
                  <c:v>3.14921894705429</c:v>
                </c:pt>
                <c:pt idx="2">
                  <c:v>2.119132724587691</c:v>
                </c:pt>
                <c:pt idx="3">
                  <c:v>6.037784417634827</c:v>
                </c:pt>
                <c:pt idx="4">
                  <c:v>42.3</c:v>
                </c:pt>
                <c:pt idx="5">
                  <c:v>14.2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52990171388019"/>
          <c:y val="0.0692257217847769"/>
          <c:w val="0.458641345123057"/>
          <c:h val="0.861548556430447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100">
          <a:latin typeface="+mn-lt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885450090506392"/>
          <c:y val="0.117119349518596"/>
          <c:w val="0.378917330042643"/>
          <c:h val="0.7477046447590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</c:v>
                </c:pt>
              </c:strCache>
            </c:strRef>
          </c:tx>
          <c:spPr>
            <a:ln>
              <a:noFill/>
            </a:ln>
          </c:spPr>
          <c:explosion val="1"/>
          <c:dPt>
            <c:idx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</c:spPr>
          </c:dPt>
          <c:dPt>
            <c:idx val="3"/>
            <c:bubble3D val="0"/>
            <c:explosion val="54"/>
            <c:spPr>
              <a:solidFill>
                <a:srgbClr val="7030A0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EEECE1">
                  <a:lumMod val="75000"/>
                </a:srgbClr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1F497D">
                  <a:lumMod val="20000"/>
                  <a:lumOff val="80000"/>
                </a:srgbClr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Дошкольные образовательные учреждения</c:v>
                </c:pt>
                <c:pt idx="1">
                  <c:v>Общеобразовательные учреждения</c:v>
                </c:pt>
                <c:pt idx="2">
                  <c:v>Объекты электросетевого хозяйства</c:v>
                </c:pt>
                <c:pt idx="3">
                  <c:v>Уличное освещение</c:v>
                </c:pt>
                <c:pt idx="4">
                  <c:v>Учреждения здравоохранения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598.32803599</c:v>
                </c:pt>
                <c:pt idx="1">
                  <c:v>1574.508386154612</c:v>
                </c:pt>
                <c:pt idx="2">
                  <c:v>1172.479861502225</c:v>
                </c:pt>
                <c:pt idx="3">
                  <c:v>1238.25846925391</c:v>
                </c:pt>
                <c:pt idx="4">
                  <c:v>359.89979628</c:v>
                </c:pt>
                <c:pt idx="5">
                  <c:v>647.6699537400001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legend>
      <c:legendPos val="l"/>
      <c:layout>
        <c:manualLayout>
          <c:xMode val="edge"/>
          <c:yMode val="edge"/>
          <c:x val="0.452385126154361"/>
          <c:y val="0.0706957466660598"/>
          <c:w val="0.533343859360739"/>
          <c:h val="0.824866828355316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100"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6B691-BB39-C442-A648-9FC13D0F1943}" type="datetimeFigureOut">
              <a:rPr lang="en-US" smtClean="0"/>
              <a:t>15.10.18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B330D-0BC2-4E4C-99F0-51165A0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1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B330D-0BC2-4E4C-99F0-51165A0CED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chart" Target="../charts/chart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chart" Target="../charts/chart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 презент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1710000" y="2880000"/>
            <a:ext cx="6661150" cy="2708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3200">
                <a:solidFill>
                  <a:srgbClr val="6D695F"/>
                </a:solidFill>
              </a:defRPr>
            </a:lvl1pPr>
          </a:lstStyle>
          <a:p>
            <a:r>
              <a:rPr lang="ru-RU" dirty="0" smtClean="0"/>
              <a:t>Тема презентации</a:t>
            </a:r>
            <a:br>
              <a:rPr lang="ru-RU" dirty="0" smtClean="0"/>
            </a:br>
            <a:r>
              <a:rPr lang="ru-RU" dirty="0" err="1" smtClean="0"/>
              <a:t>подтема</a:t>
            </a:r>
            <a:r>
              <a:rPr lang="ru-RU" dirty="0" smtClean="0"/>
              <a:t> презентации (если есть)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9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3D0F0F-3F12-4E1B-AA89-0C453AB90DA9}" type="datetimeFigureOut">
              <a:rPr lang="ru-RU" smtClean="0"/>
              <a:t>15.10.18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D6AA22-D996-419F-B98C-9EA993B952B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2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в 1 строку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79500" y="720000"/>
            <a:ext cx="7289800" cy="108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rgbClr val="2B2222"/>
                </a:solidFill>
              </a:defRPr>
            </a:lvl1pPr>
          </a:lstStyle>
          <a:p>
            <a:r>
              <a:rPr lang="ru-RU" dirty="0" smtClean="0"/>
              <a:t>Короткий заголовок в 1 строку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79500" y="1800000"/>
            <a:ext cx="7290000" cy="3788000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>
                <a:solidFill>
                  <a:srgbClr val="6D695F"/>
                </a:solidFill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первый уровень списка (шрифт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24)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 списка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шрифт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20);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 списка (шрифт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18);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 списка (шрифт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16);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 списка (шрифт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14).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83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к в 2 строки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9500" y="720000"/>
            <a:ext cx="7293600" cy="126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rgbClr val="2B2222"/>
                </a:solidFill>
              </a:defRPr>
            </a:lvl1pPr>
          </a:lstStyle>
          <a:p>
            <a:r>
              <a:rPr lang="ru-RU" dirty="0" smtClean="0"/>
              <a:t>Очень большой и длинный заголовок в две строки и не меньше!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79500" y="1980000"/>
            <a:ext cx="7289800" cy="3600000"/>
          </a:xfrm>
          <a:prstGeom prst="rect">
            <a:avLst/>
          </a:prstGeom>
        </p:spPr>
        <p:txBody>
          <a:bodyPr lIns="0" tIns="0" rIns="0" bIns="0"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первый уровень списка (шрифт </a:t>
            </a:r>
            <a:r>
              <a:rPr lang="en-US" dirty="0" err="1" smtClean="0"/>
              <a:t>Trebushet</a:t>
            </a:r>
            <a:r>
              <a:rPr lang="en-US" dirty="0" smtClean="0"/>
              <a:t> 24)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второй уровень списка</a:t>
            </a:r>
            <a:r>
              <a:rPr lang="en-US" dirty="0" smtClean="0"/>
              <a:t> (</a:t>
            </a:r>
            <a:r>
              <a:rPr lang="ru-RU" dirty="0" smtClean="0"/>
              <a:t>шрифт </a:t>
            </a:r>
            <a:r>
              <a:rPr lang="en-US" dirty="0" err="1" smtClean="0"/>
              <a:t>Trebushet</a:t>
            </a:r>
            <a:r>
              <a:rPr lang="en-US" dirty="0" smtClean="0"/>
              <a:t> 20);</a:t>
            </a:r>
            <a:endParaRPr lang="ru-RU" dirty="0" smtClean="0"/>
          </a:p>
          <a:p>
            <a:pPr lvl="2"/>
            <a:r>
              <a:rPr lang="ru-RU" dirty="0" smtClean="0"/>
              <a:t>третий уровень списка (шрифт </a:t>
            </a:r>
            <a:r>
              <a:rPr lang="en-US" dirty="0" err="1" smtClean="0"/>
              <a:t>Trebushet</a:t>
            </a:r>
            <a:r>
              <a:rPr lang="en-US" dirty="0" smtClean="0"/>
              <a:t> 18);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 списка (шрифт </a:t>
            </a:r>
            <a:r>
              <a:rPr lang="en-US" dirty="0" err="1" smtClean="0"/>
              <a:t>Trebushet</a:t>
            </a:r>
            <a:r>
              <a:rPr lang="en-US" dirty="0" smtClean="0"/>
              <a:t> 16);</a:t>
            </a:r>
            <a:endParaRPr lang="ru-RU" dirty="0" smtClean="0"/>
          </a:p>
          <a:p>
            <a:pPr lvl="4"/>
            <a:r>
              <a:rPr lang="ru-RU" dirty="0" smtClean="0"/>
              <a:t>пятый уровень списка (шрифт </a:t>
            </a:r>
            <a:r>
              <a:rPr lang="en-US" dirty="0" err="1" smtClean="0"/>
              <a:t>Trebushet</a:t>
            </a:r>
            <a:r>
              <a:rPr lang="en-US" dirty="0" smtClean="0"/>
              <a:t> 14).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2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0" hasCustomPrompt="1"/>
          </p:nvPr>
        </p:nvSpPr>
        <p:spPr>
          <a:xfrm>
            <a:off x="1080000" y="720000"/>
            <a:ext cx="7289800" cy="7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r>
              <a:rPr lang="ru-RU" dirty="0" smtClean="0"/>
              <a:t>График</a:t>
            </a:r>
            <a:endParaRPr lang="en-US" dirty="0"/>
          </a:p>
        </p:txBody>
      </p:sp>
      <p:graphicFrame>
        <p:nvGraphicFramePr>
          <p:cNvPr id="9" name="Chart 8"/>
          <p:cNvGraphicFramePr/>
          <p:nvPr userDrawn="1">
            <p:extLst>
              <p:ext uri="{D42A27DB-BD31-4B8C-83A1-F6EECF244321}">
                <p14:modId xmlns:p14="http://schemas.microsoft.com/office/powerpoint/2010/main" val="861872217"/>
              </p:ext>
            </p:extLst>
          </p:nvPr>
        </p:nvGraphicFramePr>
        <p:xfrm>
          <a:off x="781200" y="1620000"/>
          <a:ext cx="78989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474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0" hasCustomPrompt="1"/>
          </p:nvPr>
        </p:nvSpPr>
        <p:spPr>
          <a:xfrm>
            <a:off x="1080000" y="720000"/>
            <a:ext cx="7289800" cy="7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r>
              <a:rPr lang="ru-RU" dirty="0" smtClean="0"/>
              <a:t>Диаграмма</a:t>
            </a:r>
            <a:endParaRPr lang="en-US" dirty="0"/>
          </a:p>
        </p:txBody>
      </p:sp>
      <p:graphicFrame>
        <p:nvGraphicFramePr>
          <p:cNvPr id="9" name="Chart 8"/>
          <p:cNvGraphicFramePr/>
          <p:nvPr userDrawn="1">
            <p:extLst>
              <p:ext uri="{D42A27DB-BD31-4B8C-83A1-F6EECF244321}">
                <p14:modId xmlns:p14="http://schemas.microsoft.com/office/powerpoint/2010/main" val="2042556359"/>
              </p:ext>
            </p:extLst>
          </p:nvPr>
        </p:nvGraphicFramePr>
        <p:xfrm>
          <a:off x="-438150" y="1620000"/>
          <a:ext cx="880745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52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0" hasCustomPrompt="1"/>
          </p:nvPr>
        </p:nvSpPr>
        <p:spPr>
          <a:xfrm>
            <a:off x="1080000" y="720000"/>
            <a:ext cx="7289800" cy="7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r>
              <a:rPr lang="ru-RU" dirty="0" smtClean="0"/>
              <a:t>Таблица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04537329"/>
              </p:ext>
            </p:extLst>
          </p:nvPr>
        </p:nvGraphicFramePr>
        <p:xfrm>
          <a:off x="1080000" y="1440000"/>
          <a:ext cx="7289300" cy="414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8930"/>
                <a:gridCol w="728930"/>
                <a:gridCol w="728930"/>
                <a:gridCol w="728930"/>
                <a:gridCol w="728930"/>
                <a:gridCol w="728930"/>
                <a:gridCol w="728930"/>
                <a:gridCol w="728930"/>
                <a:gridCol w="728930"/>
                <a:gridCol w="728930"/>
              </a:tblGrid>
              <a:tr h="41480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414800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414800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414800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414800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414800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414800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414800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414800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414800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85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1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9500" y="720000"/>
            <a:ext cx="7290000" cy="108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2B2222"/>
                </a:solidFill>
              </a:defRPr>
            </a:lvl1pPr>
          </a:lstStyle>
          <a:p>
            <a:r>
              <a:rPr lang="ru-RU" dirty="0" smtClean="0"/>
              <a:t>Короткий заголовок в 1 строку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79500" y="1800000"/>
            <a:ext cx="3600000" cy="3780000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 sz="2000"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/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 sz="1400"/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первый уровень списка (шрифт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24)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 списка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шрифт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20);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 списка (шрифт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18);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 списка (шрифт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16);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 списка (шрифт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14).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4679500" y="1800000"/>
            <a:ext cx="3689800" cy="37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 dirty="0" smtClean="0"/>
              <a:t>фотография одна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4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рав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9500" y="720000"/>
            <a:ext cx="7290000" cy="90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Короткий заголовок в 1 строку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79500" y="1620000"/>
            <a:ext cx="3600000" cy="540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Н</a:t>
            </a:r>
            <a:r>
              <a:rPr lang="ru-RU" dirty="0" err="1" smtClean="0"/>
              <a:t>азвание</a:t>
            </a:r>
            <a:r>
              <a:rPr lang="ru-RU" dirty="0" smtClean="0"/>
              <a:t> 1 объекта сравнения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2000" y="1620000"/>
            <a:ext cx="3600000" cy="5400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Н</a:t>
            </a:r>
            <a:r>
              <a:rPr lang="ru-RU" dirty="0" err="1" smtClean="0"/>
              <a:t>азвание</a:t>
            </a:r>
            <a:r>
              <a:rPr lang="ru-RU" dirty="0" smtClean="0"/>
              <a:t> 2 объекта сравнения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1079500" y="2340000"/>
            <a:ext cx="3600000" cy="3240000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 sz="1600"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 sz="1200"/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первый уровень списка (шрифт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24)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 списка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шрифт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20);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 списка (шрифт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18);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 списка (шрифт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16);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 списка (шрифт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14).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52000" y="2340000"/>
            <a:ext cx="3600000" cy="3240000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 sz="2400"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000"/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 sz="1200"/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первый уровень списка (шрифт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24)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 списка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шрифт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20);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 списка (шрифт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18);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 списка (шрифт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16);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 списка (шрифт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Trebushet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D69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14).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D69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01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фото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9500" y="4680000"/>
            <a:ext cx="7289800" cy="360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 baseline="0"/>
            </a:lvl1pPr>
          </a:lstStyle>
          <a:p>
            <a:r>
              <a:rPr lang="en-US" dirty="0" err="1" smtClean="0"/>
              <a:t>П</a:t>
            </a:r>
            <a:r>
              <a:rPr lang="ru-RU" dirty="0" err="1" smtClean="0"/>
              <a:t>одпись</a:t>
            </a:r>
            <a:r>
              <a:rPr lang="ru-RU" dirty="0" smtClean="0"/>
              <a:t> к фото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79500" y="612775"/>
            <a:ext cx="72898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err="1" smtClean="0"/>
              <a:t>Ф</a:t>
            </a:r>
            <a:r>
              <a:rPr lang="ru-RU" dirty="0" smtClean="0"/>
              <a:t>ото большое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79500" y="5040000"/>
            <a:ext cx="7289800" cy="540000"/>
          </a:xfrm>
          <a:prstGeom prst="rect">
            <a:avLst/>
          </a:prstGeom>
        </p:spPr>
        <p:txBody>
          <a:bodyPr lIns="0" tIns="3600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К</a:t>
            </a:r>
            <a:r>
              <a:rPr lang="ru-RU" dirty="0" err="1" smtClean="0"/>
              <a:t>омментарий</a:t>
            </a:r>
            <a:r>
              <a:rPr lang="ru-RU" dirty="0" smtClean="0"/>
              <a:t> к подписи</a:t>
            </a:r>
          </a:p>
        </p:txBody>
      </p:sp>
    </p:spTree>
    <p:extLst>
      <p:ext uri="{BB962C8B-B14F-4D97-AF65-F5344CB8AC3E}">
        <p14:creationId xmlns:p14="http://schemas.microsoft.com/office/powerpoint/2010/main" val="415693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7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1" r:id="rId4"/>
    <p:sldLayoutId id="2147483658" r:id="rId5"/>
    <p:sldLayoutId id="2147483659" r:id="rId6"/>
    <p:sldLayoutId id="2147483652" r:id="rId7"/>
    <p:sldLayoutId id="2147483653" r:id="rId8"/>
    <p:sldLayoutId id="2147483657" r:id="rId9"/>
    <p:sldLayoutId id="2147483660" r:id="rId10"/>
  </p:sldLayoutIdLst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D695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D695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6D695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6D695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6D695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235" y="2231415"/>
            <a:ext cx="7035065" cy="18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b="1" dirty="0" smtClean="0">
                <a:solidFill>
                  <a:srgbClr val="028C4A"/>
                </a:solidFill>
              </a:rPr>
              <a:t>Внебюджетные источники финансирования для модернизации сетей дорожного освещения в России</a:t>
            </a:r>
            <a:endParaRPr lang="en-US" b="1" dirty="0">
              <a:solidFill>
                <a:srgbClr val="028C4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384" y="4590017"/>
            <a:ext cx="48059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6D695F"/>
                </a:solidFill>
              </a:rPr>
              <a:t>Туликов Алексей Викторович</a:t>
            </a:r>
            <a:endParaRPr lang="ru-RU" sz="1600" b="1" i="1" dirty="0">
              <a:solidFill>
                <a:srgbClr val="6D695F"/>
              </a:solidFill>
            </a:endParaRPr>
          </a:p>
          <a:p>
            <a:pPr algn="r"/>
            <a:endParaRPr lang="ru-RU" sz="1400" b="1" i="1" dirty="0" smtClean="0">
              <a:solidFill>
                <a:srgbClr val="6D695F"/>
              </a:solidFill>
            </a:endParaRPr>
          </a:p>
          <a:p>
            <a:pPr algn="r"/>
            <a:r>
              <a:rPr lang="ru-RU" sz="1400" b="1" i="1" dirty="0" smtClean="0">
                <a:solidFill>
                  <a:srgbClr val="6D695F"/>
                </a:solidFill>
              </a:rPr>
              <a:t> </a:t>
            </a:r>
          </a:p>
          <a:p>
            <a:pPr algn="r"/>
            <a:r>
              <a:rPr lang="ru-RU" sz="1400" b="1" i="1" dirty="0" smtClean="0">
                <a:solidFill>
                  <a:srgbClr val="6D695F"/>
                </a:solidFill>
              </a:rPr>
              <a:t>  октябрь 2018 г., </a:t>
            </a:r>
            <a:r>
              <a:rPr lang="ru-RU" sz="1400" b="1" i="1" dirty="0" smtClean="0">
                <a:solidFill>
                  <a:srgbClr val="6D695F"/>
                </a:solidFill>
              </a:rPr>
              <a:t>Казань</a:t>
            </a:r>
            <a:endParaRPr lang="ru-RU" sz="1400" b="1" i="1" dirty="0">
              <a:solidFill>
                <a:srgbClr val="6D69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7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68358" indent="-2570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28243" indent="-20564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39540" indent="-20564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50837" indent="-20564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262134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73431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84728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6026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10</a:t>
            </a:fld>
            <a:endParaRPr lang="ru-RU" altLang="ru-RU" dirty="0" smtClean="0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270089" y="493274"/>
            <a:ext cx="7325464" cy="45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59" tIns="41130" rIns="82259" bIns="4113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 smtClean="0"/>
              <a:t>Проблемы КЖЦ</a:t>
            </a:r>
            <a:endParaRPr lang="ru-RU" sz="24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9304" y="1987026"/>
            <a:ext cx="8394936" cy="33236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indent="0">
              <a:spcAft>
                <a:spcPts val="600"/>
              </a:spcAft>
              <a:buNone/>
            </a:pPr>
            <a:r>
              <a:rPr lang="ru-RU" sz="1600" dirty="0">
                <a:solidFill>
                  <a:srgbClr val="2B2222"/>
                </a:solidFill>
              </a:rPr>
              <a:t>особенности заключения КЖЦ, включая подготовку технико-экономического обоснования и финансовой модели</a:t>
            </a:r>
          </a:p>
          <a:p>
            <a:pPr marL="449263" indent="0">
              <a:spcAft>
                <a:spcPts val="600"/>
              </a:spcAft>
              <a:buNone/>
            </a:pPr>
            <a:r>
              <a:rPr lang="ru-RU" sz="1600" dirty="0" smtClean="0">
                <a:solidFill>
                  <a:srgbClr val="2B2222"/>
                </a:solidFill>
              </a:rPr>
              <a:t>особенности </a:t>
            </a:r>
            <a:r>
              <a:rPr lang="ru-RU" sz="1600" dirty="0">
                <a:solidFill>
                  <a:srgbClr val="2B2222"/>
                </a:solidFill>
              </a:rPr>
              <a:t>определения и изменения цены КЖЦ в ходе его исполнения в зависимости от различных факторов</a:t>
            </a:r>
          </a:p>
          <a:p>
            <a:pPr marL="449263" indent="0">
              <a:spcAft>
                <a:spcPts val="600"/>
              </a:spcAft>
              <a:buNone/>
            </a:pPr>
            <a:r>
              <a:rPr lang="ru-RU" sz="1600" dirty="0" smtClean="0">
                <a:solidFill>
                  <a:srgbClr val="2B2222"/>
                </a:solidFill>
              </a:rPr>
              <a:t>особенности </a:t>
            </a:r>
            <a:r>
              <a:rPr lang="ru-RU" sz="1600" dirty="0">
                <a:solidFill>
                  <a:srgbClr val="2B2222"/>
                </a:solidFill>
              </a:rPr>
              <a:t>изменения объемов выполнения работ</a:t>
            </a:r>
          </a:p>
          <a:p>
            <a:pPr marL="449263" indent="0">
              <a:spcAft>
                <a:spcPts val="600"/>
              </a:spcAft>
              <a:buNone/>
            </a:pPr>
            <a:r>
              <a:rPr lang="ru-RU" sz="1600" dirty="0" smtClean="0">
                <a:solidFill>
                  <a:srgbClr val="2B2222"/>
                </a:solidFill>
              </a:rPr>
              <a:t>гарантии </a:t>
            </a:r>
            <a:r>
              <a:rPr lang="ru-RU" sz="1600" dirty="0">
                <a:solidFill>
                  <a:srgbClr val="2B2222"/>
                </a:solidFill>
              </a:rPr>
              <a:t>исполнителю и финансирующей организации по соблюдению платежной дисциплины оплаты КЖЦ со стороны заказчика</a:t>
            </a:r>
          </a:p>
          <a:p>
            <a:pPr marL="449263" indent="0">
              <a:spcAft>
                <a:spcPts val="600"/>
              </a:spcAft>
              <a:buNone/>
            </a:pPr>
            <a:r>
              <a:rPr lang="ru-RU" sz="1600" dirty="0" smtClean="0">
                <a:solidFill>
                  <a:srgbClr val="2B2222"/>
                </a:solidFill>
              </a:rPr>
              <a:t>особенности </a:t>
            </a:r>
            <a:r>
              <a:rPr lang="ru-RU" sz="1600" dirty="0">
                <a:solidFill>
                  <a:srgbClr val="2B2222"/>
                </a:solidFill>
              </a:rPr>
              <a:t>расторжения КЖЦ</a:t>
            </a:r>
          </a:p>
        </p:txBody>
      </p:sp>
      <p:sp>
        <p:nvSpPr>
          <p:cNvPr id="2" name="Овал 1"/>
          <p:cNvSpPr/>
          <p:nvPr/>
        </p:nvSpPr>
        <p:spPr bwMode="auto">
          <a:xfrm>
            <a:off x="226278" y="2012682"/>
            <a:ext cx="351039" cy="350999"/>
          </a:xfrm>
          <a:prstGeom prst="ellipse">
            <a:avLst/>
          </a:prstGeom>
          <a:solidFill>
            <a:srgbClr val="028C4A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rtlCol="0" anchor="ctr"/>
          <a:lstStyle/>
          <a:p>
            <a:pPr algn="ctr" eaLnBrk="1" hangingPunct="1"/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226278" y="2616709"/>
            <a:ext cx="351039" cy="350999"/>
          </a:xfrm>
          <a:prstGeom prst="ellipse">
            <a:avLst/>
          </a:prstGeom>
          <a:solidFill>
            <a:srgbClr val="028C4A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rtlCol="0" anchor="ctr"/>
          <a:lstStyle/>
          <a:p>
            <a:pPr algn="ctr" eaLnBrk="1" hangingPunct="1"/>
            <a:r>
              <a:rPr lang="ru-RU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Овал 12"/>
          <p:cNvSpPr/>
          <p:nvPr/>
        </p:nvSpPr>
        <p:spPr bwMode="auto">
          <a:xfrm>
            <a:off x="226278" y="3207915"/>
            <a:ext cx="351039" cy="350999"/>
          </a:xfrm>
          <a:prstGeom prst="ellipse">
            <a:avLst/>
          </a:prstGeom>
          <a:solidFill>
            <a:srgbClr val="028C4A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rtlCol="0" anchor="ctr"/>
          <a:lstStyle/>
          <a:p>
            <a:pPr algn="ctr" eaLnBrk="1" hangingPunct="1"/>
            <a:r>
              <a:rPr lang="ru-RU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Овал 13"/>
          <p:cNvSpPr/>
          <p:nvPr/>
        </p:nvSpPr>
        <p:spPr bwMode="auto">
          <a:xfrm>
            <a:off x="226278" y="3592743"/>
            <a:ext cx="351039" cy="350999"/>
          </a:xfrm>
          <a:prstGeom prst="ellipse">
            <a:avLst/>
          </a:prstGeom>
          <a:solidFill>
            <a:srgbClr val="028C4A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rtlCol="0" anchor="ctr"/>
          <a:lstStyle/>
          <a:p>
            <a:pPr algn="ctr" eaLnBrk="1" hangingPunct="1"/>
            <a:r>
              <a:rPr lang="ru-RU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226278" y="4221292"/>
            <a:ext cx="351039" cy="350999"/>
          </a:xfrm>
          <a:prstGeom prst="ellipse">
            <a:avLst/>
          </a:prstGeom>
          <a:solidFill>
            <a:srgbClr val="028C4A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rtlCol="0" anchor="ctr"/>
          <a:lstStyle/>
          <a:p>
            <a:pPr algn="ctr" eaLnBrk="1" hangingPunct="1"/>
            <a:r>
              <a:rPr lang="ru-RU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179609" y="1433635"/>
            <a:ext cx="8765094" cy="426379"/>
          </a:xfrm>
          <a:prstGeom prst="rect">
            <a:avLst/>
          </a:prstGeom>
          <a:solidFill>
            <a:srgbClr val="028C4A"/>
          </a:solidFill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/>
          <a:lstStyle/>
          <a:p>
            <a:pPr algn="ctr"/>
            <a:r>
              <a:rPr lang="ru-RU" sz="1600" dirty="0" smtClean="0"/>
              <a:t>В законодательстве не урегулированы следующие существенные для КЖЦ вопросы: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79609" y="4863590"/>
            <a:ext cx="8765094" cy="13645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ru-RU" sz="1500" b="1" dirty="0" smtClean="0">
                <a:solidFill>
                  <a:srgbClr val="000000"/>
                </a:solidFill>
              </a:rPr>
              <a:t>Пример КЖЦ: </a:t>
            </a:r>
            <a:r>
              <a:rPr lang="ru-RU" sz="1500" dirty="0" smtClean="0">
                <a:solidFill>
                  <a:srgbClr val="000000"/>
                </a:solidFill>
              </a:rPr>
              <a:t>закупка </a:t>
            </a:r>
            <a:r>
              <a:rPr lang="ru-RU" sz="1500" dirty="0">
                <a:solidFill>
                  <a:srgbClr val="000000"/>
                </a:solidFill>
              </a:rPr>
              <a:t>работ по проектированию, строительству и техобслуживанию объектов наружного освещения (№ 0162300000814001059 от 22.08.2014). </a:t>
            </a:r>
            <a:endParaRPr lang="ru-RU" sz="1500" dirty="0" smtClean="0">
              <a:solidFill>
                <a:srgbClr val="000000"/>
              </a:solidFill>
            </a:endParaRPr>
          </a:p>
          <a:p>
            <a:r>
              <a:rPr lang="ru-RU" sz="1500" b="1" dirty="0" smtClean="0">
                <a:solidFill>
                  <a:srgbClr val="000000"/>
                </a:solidFill>
              </a:rPr>
              <a:t>Заказчик </a:t>
            </a:r>
            <a:r>
              <a:rPr lang="ru-RU" sz="1500" dirty="0" smtClean="0">
                <a:solidFill>
                  <a:srgbClr val="000000"/>
                </a:solidFill>
              </a:rPr>
              <a:t>— </a:t>
            </a:r>
            <a:r>
              <a:rPr lang="ru-RU" sz="1500" b="1" dirty="0">
                <a:solidFill>
                  <a:srgbClr val="000000"/>
                </a:solidFill>
              </a:rPr>
              <a:t>Администрация г. Нижний Тагил</a:t>
            </a:r>
            <a:r>
              <a:rPr lang="ru-RU" sz="1500" dirty="0">
                <a:solidFill>
                  <a:srgbClr val="000000"/>
                </a:solidFill>
              </a:rPr>
              <a:t>. НМЦК — </a:t>
            </a:r>
            <a:r>
              <a:rPr lang="ru-RU" sz="1500" b="1" dirty="0">
                <a:solidFill>
                  <a:srgbClr val="000000"/>
                </a:solidFill>
              </a:rPr>
              <a:t>12 497 660 670 </a:t>
            </a:r>
            <a:r>
              <a:rPr lang="ru-RU" sz="1500" b="1" dirty="0" smtClean="0">
                <a:solidFill>
                  <a:srgbClr val="000000"/>
                </a:solidFill>
              </a:rPr>
              <a:t>руб</a:t>
            </a:r>
            <a:r>
              <a:rPr lang="ru-RU" sz="1500" dirty="0" smtClean="0">
                <a:solidFill>
                  <a:srgbClr val="000000"/>
                </a:solidFill>
              </a:rPr>
              <a:t>. </a:t>
            </a:r>
          </a:p>
          <a:p>
            <a:r>
              <a:rPr lang="ru-RU" sz="1500" b="1" dirty="0" smtClean="0">
                <a:solidFill>
                  <a:srgbClr val="000000"/>
                </a:solidFill>
              </a:rPr>
              <a:t>Цена контракта: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b="1" dirty="0">
                <a:solidFill>
                  <a:srgbClr val="000000"/>
                </a:solidFill>
              </a:rPr>
              <a:t>9 373 245 502,50 </a:t>
            </a:r>
            <a:r>
              <a:rPr lang="ru-RU" sz="1500" b="1" dirty="0" smtClean="0">
                <a:solidFill>
                  <a:srgbClr val="000000"/>
                </a:solidFill>
              </a:rPr>
              <a:t>руб. </a:t>
            </a:r>
            <a:r>
              <a:rPr lang="ru-RU" sz="1500" dirty="0">
                <a:solidFill>
                  <a:srgbClr val="000000"/>
                </a:solidFill>
              </a:rPr>
              <a:t>Сумма обеспечения сделки составила 15 % от НМЦК. </a:t>
            </a:r>
            <a:endParaRPr lang="ru-RU" sz="1500" dirty="0" smtClean="0">
              <a:solidFill>
                <a:srgbClr val="000000"/>
              </a:solidFill>
            </a:endParaRPr>
          </a:p>
          <a:p>
            <a:r>
              <a:rPr lang="ru-RU" sz="1500" dirty="0" smtClean="0">
                <a:solidFill>
                  <a:srgbClr val="000000"/>
                </a:solidFill>
              </a:rPr>
              <a:t>Соглашение </a:t>
            </a:r>
            <a:r>
              <a:rPr lang="ru-RU" sz="1500" dirty="0">
                <a:solidFill>
                  <a:srgbClr val="000000"/>
                </a:solidFill>
              </a:rPr>
              <a:t>действует до конца </a:t>
            </a:r>
            <a:r>
              <a:rPr lang="ru-RU" sz="1500" b="1" dirty="0">
                <a:solidFill>
                  <a:srgbClr val="000000"/>
                </a:solidFill>
              </a:rPr>
              <a:t>2042 года</a:t>
            </a:r>
            <a:r>
              <a:rPr lang="ru-RU" sz="1500" dirty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045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68358" indent="-2570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28243" indent="-20564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39540" indent="-20564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50837" indent="-20564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262134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73431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84728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6026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11</a:t>
            </a:fld>
            <a:endParaRPr lang="ru-RU" altLang="ru-RU" dirty="0" smtClean="0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164247" y="354188"/>
            <a:ext cx="7979753" cy="82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59" tIns="41130" rIns="82259" bIns="4113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 smtClean="0"/>
              <a:t>Особенности концессионных соглашений в системах</a:t>
            </a:r>
          </a:p>
          <a:p>
            <a:r>
              <a:rPr lang="ru-RU" sz="2400" dirty="0" smtClean="0"/>
              <a:t>наружного освещения</a:t>
            </a:r>
            <a:endParaRPr lang="ru-RU" sz="24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199" y="1316490"/>
            <a:ext cx="8686801" cy="379028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8163" indent="0">
              <a:spcAft>
                <a:spcPts val="600"/>
              </a:spcAft>
              <a:buNone/>
            </a:pPr>
            <a:r>
              <a:rPr lang="ru-RU" sz="1600" dirty="0" smtClean="0">
                <a:solidFill>
                  <a:srgbClr val="2B2222"/>
                </a:solidFill>
              </a:rPr>
              <a:t>концессия </a:t>
            </a:r>
            <a:r>
              <a:rPr lang="ru-RU" sz="1600" dirty="0" smtClean="0">
                <a:solidFill>
                  <a:srgbClr val="2B2222"/>
                </a:solidFill>
              </a:rPr>
              <a:t>приходит </a:t>
            </a:r>
            <a:r>
              <a:rPr lang="ru-RU" sz="1600" dirty="0">
                <a:solidFill>
                  <a:srgbClr val="2B2222"/>
                </a:solidFill>
              </a:rPr>
              <a:t>на смену </a:t>
            </a:r>
            <a:r>
              <a:rPr lang="ru-RU" sz="1600" dirty="0" err="1">
                <a:solidFill>
                  <a:srgbClr val="2B2222"/>
                </a:solidFill>
              </a:rPr>
              <a:t>энергосервисным</a:t>
            </a:r>
            <a:r>
              <a:rPr lang="ru-RU" sz="1600" dirty="0">
                <a:solidFill>
                  <a:srgbClr val="2B2222"/>
                </a:solidFill>
              </a:rPr>
              <a:t> контрактам и </a:t>
            </a:r>
            <a:r>
              <a:rPr lang="ru-RU" sz="1600" dirty="0" smtClean="0">
                <a:solidFill>
                  <a:srgbClr val="2B2222"/>
                </a:solidFill>
              </a:rPr>
              <a:t>КЖЦ как </a:t>
            </a:r>
            <a:r>
              <a:rPr lang="ru-RU" sz="1600" dirty="0">
                <a:solidFill>
                  <a:srgbClr val="2B2222"/>
                </a:solidFill>
              </a:rPr>
              <a:t>более </a:t>
            </a:r>
            <a:r>
              <a:rPr lang="ru-RU" sz="1600" dirty="0" smtClean="0">
                <a:solidFill>
                  <a:srgbClr val="2B2222"/>
                </a:solidFill>
              </a:rPr>
              <a:t>сбалансированный </a:t>
            </a:r>
            <a:r>
              <a:rPr lang="ru-RU" sz="1600" dirty="0" smtClean="0">
                <a:solidFill>
                  <a:srgbClr val="2B2222"/>
                </a:solidFill>
              </a:rPr>
              <a:t>вид </a:t>
            </a:r>
            <a:r>
              <a:rPr lang="ru-RU" sz="1600" dirty="0" smtClean="0">
                <a:solidFill>
                  <a:srgbClr val="2B2222"/>
                </a:solidFill>
              </a:rPr>
              <a:t>соглашения в области модернизации наружного освещения</a:t>
            </a:r>
          </a:p>
          <a:p>
            <a:pPr marL="538163" indent="0">
              <a:spcAft>
                <a:spcPts val="600"/>
              </a:spcAft>
              <a:buNone/>
            </a:pPr>
            <a:r>
              <a:rPr lang="ru-RU" sz="1600" dirty="0" smtClean="0">
                <a:solidFill>
                  <a:srgbClr val="2B2222"/>
                </a:solidFill>
              </a:rPr>
              <a:t>источники возврата </a:t>
            </a:r>
            <a:r>
              <a:rPr lang="ru-RU" sz="1600" dirty="0">
                <a:solidFill>
                  <a:srgbClr val="2B2222"/>
                </a:solidFill>
              </a:rPr>
              <a:t>инвестиций по концессионному </a:t>
            </a:r>
            <a:r>
              <a:rPr lang="ru-RU" sz="1600" dirty="0" smtClean="0">
                <a:solidFill>
                  <a:srgbClr val="2B2222"/>
                </a:solidFill>
              </a:rPr>
              <a:t>соглашению не ограничены экономией энергетических ресурсов и могут быть дополнены бюджетными источниками (платой </a:t>
            </a:r>
            <a:r>
              <a:rPr lang="ru-RU" sz="1600" dirty="0" err="1" smtClean="0">
                <a:solidFill>
                  <a:srgbClr val="2B2222"/>
                </a:solidFill>
              </a:rPr>
              <a:t>концедента</a:t>
            </a:r>
            <a:r>
              <a:rPr lang="ru-RU" sz="1600" dirty="0" smtClean="0">
                <a:solidFill>
                  <a:srgbClr val="2B2222"/>
                </a:solidFill>
              </a:rPr>
              <a:t>) </a:t>
            </a:r>
            <a:r>
              <a:rPr lang="ru-RU" sz="1600" dirty="0">
                <a:solidFill>
                  <a:srgbClr val="2B2222"/>
                </a:solidFill>
              </a:rPr>
              <a:t>и </a:t>
            </a:r>
            <a:r>
              <a:rPr lang="ru-RU" sz="1600" dirty="0" smtClean="0">
                <a:solidFill>
                  <a:srgbClr val="2B2222"/>
                </a:solidFill>
              </a:rPr>
              <a:t>дополнительными внебюджетными </a:t>
            </a:r>
            <a:r>
              <a:rPr lang="ru-RU" sz="1600" dirty="0" smtClean="0">
                <a:solidFill>
                  <a:srgbClr val="2B2222"/>
                </a:solidFill>
              </a:rPr>
              <a:t>поступлениями</a:t>
            </a:r>
            <a:endParaRPr lang="ru-RU" sz="1600" dirty="0" smtClean="0">
              <a:solidFill>
                <a:srgbClr val="2B2222"/>
              </a:solidFill>
            </a:endParaRPr>
          </a:p>
          <a:p>
            <a:pPr marL="538163" indent="0">
              <a:spcAft>
                <a:spcPts val="600"/>
              </a:spcAft>
              <a:buNone/>
            </a:pPr>
            <a:r>
              <a:rPr lang="ru-RU" sz="1600" dirty="0">
                <a:solidFill>
                  <a:srgbClr val="2B2222"/>
                </a:solidFill>
              </a:rPr>
              <a:t>в</a:t>
            </a:r>
            <a:r>
              <a:rPr lang="ru-RU" sz="1600" dirty="0" smtClean="0">
                <a:solidFill>
                  <a:srgbClr val="2B2222"/>
                </a:solidFill>
              </a:rPr>
              <a:t>озможность учета особых обстоятельств, при которых </a:t>
            </a:r>
            <a:r>
              <a:rPr lang="ru-RU" sz="1600" dirty="0" smtClean="0">
                <a:solidFill>
                  <a:srgbClr val="2B2222"/>
                </a:solidFill>
              </a:rPr>
              <a:t>осуществляется </a:t>
            </a:r>
            <a:r>
              <a:rPr lang="ru-RU" sz="1600" dirty="0" smtClean="0">
                <a:solidFill>
                  <a:srgbClr val="2B2222"/>
                </a:solidFill>
              </a:rPr>
              <a:t>увеличение срока соглашения, изменение финансовой модели либо расторжение соглашения с выплатой возмещения концессионеру</a:t>
            </a:r>
          </a:p>
          <a:p>
            <a:pPr marL="538163" indent="0">
              <a:spcAft>
                <a:spcPts val="600"/>
              </a:spcAft>
              <a:buNone/>
            </a:pPr>
            <a:r>
              <a:rPr lang="ru-RU" sz="1600" dirty="0">
                <a:solidFill>
                  <a:srgbClr val="2B2222"/>
                </a:solidFill>
              </a:rPr>
              <a:t>к</a:t>
            </a:r>
            <a:r>
              <a:rPr lang="ru-RU" sz="1600" dirty="0" smtClean="0">
                <a:solidFill>
                  <a:srgbClr val="2B2222"/>
                </a:solidFill>
              </a:rPr>
              <a:t>онцессионеру может </a:t>
            </a:r>
            <a:r>
              <a:rPr lang="ru-RU" sz="1600" dirty="0" smtClean="0">
                <a:solidFill>
                  <a:srgbClr val="2B2222"/>
                </a:solidFill>
              </a:rPr>
              <a:t>быть </a:t>
            </a:r>
            <a:r>
              <a:rPr lang="ru-RU" sz="1600" dirty="0" smtClean="0">
                <a:solidFill>
                  <a:srgbClr val="2B2222"/>
                </a:solidFill>
              </a:rPr>
              <a:t>предоставлено право </a:t>
            </a:r>
            <a:r>
              <a:rPr lang="ru-RU" sz="1600" dirty="0">
                <a:solidFill>
                  <a:srgbClr val="2B2222"/>
                </a:solidFill>
              </a:rPr>
              <a:t>предоставлять место на опорах линий освещения третьим лицам для размещения линий связи, средств фото- и </a:t>
            </a:r>
            <a:r>
              <a:rPr lang="ru-RU" sz="1600" dirty="0" err="1">
                <a:solidFill>
                  <a:srgbClr val="2B2222"/>
                </a:solidFill>
              </a:rPr>
              <a:t>видеофиксации</a:t>
            </a:r>
            <a:r>
              <a:rPr lang="ru-RU" sz="1600" dirty="0">
                <a:solidFill>
                  <a:srgbClr val="2B2222"/>
                </a:solidFill>
              </a:rPr>
              <a:t> нарушений ПДД, публичных </a:t>
            </a:r>
            <a:r>
              <a:rPr lang="ru-RU" sz="1600" dirty="0" err="1">
                <a:solidFill>
                  <a:srgbClr val="2B2222"/>
                </a:solidFill>
              </a:rPr>
              <a:t>Wi-Fi</a:t>
            </a:r>
            <a:r>
              <a:rPr lang="ru-RU" sz="1600" dirty="0">
                <a:solidFill>
                  <a:srgbClr val="2B2222"/>
                </a:solidFill>
              </a:rPr>
              <a:t> роутеров и другого сетевого оборудования, а также </a:t>
            </a:r>
            <a:r>
              <a:rPr lang="ru-RU" sz="1600" dirty="0" smtClean="0">
                <a:solidFill>
                  <a:srgbClr val="2B2222"/>
                </a:solidFill>
              </a:rPr>
              <a:t>рекламы</a:t>
            </a:r>
          </a:p>
          <a:p>
            <a:pPr marL="538163" indent="0">
              <a:spcAft>
                <a:spcPts val="600"/>
              </a:spcAft>
              <a:buNone/>
            </a:pPr>
            <a:r>
              <a:rPr lang="ru-RU" sz="1600" dirty="0" smtClean="0">
                <a:solidFill>
                  <a:srgbClr val="2B2222"/>
                </a:solidFill>
              </a:rPr>
              <a:t>более широкие возможности для привлечения банковского финансирования или облигационных займов</a:t>
            </a:r>
          </a:p>
          <a:p>
            <a:pPr marL="0" indent="0">
              <a:spcAft>
                <a:spcPts val="1800"/>
              </a:spcAft>
              <a:buFont typeface="Arial"/>
              <a:buNone/>
            </a:pPr>
            <a:endParaRPr lang="ru-RU" sz="1600" dirty="0">
              <a:solidFill>
                <a:srgbClr val="2B2222"/>
              </a:solidFill>
            </a:endParaRPr>
          </a:p>
        </p:txBody>
      </p:sp>
      <p:sp>
        <p:nvSpPr>
          <p:cNvPr id="2" name="Овал 1"/>
          <p:cNvSpPr/>
          <p:nvPr/>
        </p:nvSpPr>
        <p:spPr bwMode="auto">
          <a:xfrm>
            <a:off x="457200" y="1412692"/>
            <a:ext cx="360997" cy="360956"/>
          </a:xfrm>
          <a:prstGeom prst="ellipse">
            <a:avLst/>
          </a:prstGeom>
          <a:solidFill>
            <a:srgbClr val="028C4A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rtlCol="0" anchor="ctr"/>
          <a:lstStyle/>
          <a:p>
            <a:pPr algn="ctr" eaLnBrk="1" hangingPunct="1"/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457200" y="2129986"/>
            <a:ext cx="360997" cy="360956"/>
          </a:xfrm>
          <a:prstGeom prst="ellipse">
            <a:avLst/>
          </a:prstGeom>
          <a:solidFill>
            <a:srgbClr val="028C4A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rtlCol="0" anchor="ctr"/>
          <a:lstStyle/>
          <a:p>
            <a:pPr algn="ctr" eaLnBrk="1" hangingPunct="1"/>
            <a:r>
              <a:rPr lang="ru-RU" dirty="0" smtClean="0">
                <a:solidFill>
                  <a:srgbClr val="FFFFFF"/>
                </a:solidFill>
              </a:rPr>
              <a:t>2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457200" y="2746319"/>
            <a:ext cx="360997" cy="360956"/>
          </a:xfrm>
          <a:prstGeom prst="ellipse">
            <a:avLst/>
          </a:prstGeom>
          <a:solidFill>
            <a:srgbClr val="028C4A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rtlCol="0" anchor="ctr"/>
          <a:lstStyle/>
          <a:p>
            <a:pPr algn="ctr" eaLnBrk="1" hangingPunct="1"/>
            <a:r>
              <a:rPr lang="ru-RU" dirty="0" smtClean="0">
                <a:solidFill>
                  <a:srgbClr val="FFFFFF"/>
                </a:solidFill>
              </a:rPr>
              <a:t>3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457200" y="3520435"/>
            <a:ext cx="360997" cy="360956"/>
          </a:xfrm>
          <a:prstGeom prst="ellipse">
            <a:avLst/>
          </a:prstGeom>
          <a:solidFill>
            <a:srgbClr val="028C4A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rtlCol="0" anchor="ctr"/>
          <a:lstStyle/>
          <a:p>
            <a:pPr algn="ctr" eaLnBrk="1" hangingPunct="1"/>
            <a:r>
              <a:rPr lang="ru-RU" dirty="0" smtClean="0">
                <a:solidFill>
                  <a:srgbClr val="FFFFFF"/>
                </a:solidFill>
              </a:rPr>
              <a:t>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457200" y="4300667"/>
            <a:ext cx="360997" cy="360956"/>
          </a:xfrm>
          <a:prstGeom prst="ellipse">
            <a:avLst/>
          </a:prstGeom>
          <a:solidFill>
            <a:srgbClr val="028C4A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rtlCol="0" anchor="ctr"/>
          <a:lstStyle/>
          <a:p>
            <a:pPr algn="ctr" eaLnBrk="1" hangingPunct="1"/>
            <a:r>
              <a:rPr lang="ru-RU" dirty="0" smtClean="0">
                <a:solidFill>
                  <a:srgbClr val="FFFFFF"/>
                </a:solidFill>
              </a:rPr>
              <a:t>5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07607" y="15254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179609" y="4997022"/>
            <a:ext cx="8765094" cy="12605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/>
          <a:lstStyle/>
          <a:p>
            <a:r>
              <a:rPr lang="ru-RU" sz="1500" b="1" dirty="0" smtClean="0">
                <a:solidFill>
                  <a:srgbClr val="000000"/>
                </a:solidFill>
              </a:rPr>
              <a:t>Пример концессии: </a:t>
            </a:r>
            <a:r>
              <a:rPr lang="ru-RU" sz="1500" dirty="0">
                <a:solidFill>
                  <a:srgbClr val="000000"/>
                </a:solidFill>
              </a:rPr>
              <a:t>концессионное соглашение в отношении объектов наружного освещения, находящихся в муниципальной собственности Волгограда. </a:t>
            </a:r>
            <a:endParaRPr lang="ru-RU" sz="1500" dirty="0" smtClean="0">
              <a:solidFill>
                <a:srgbClr val="000000"/>
              </a:solidFill>
            </a:endParaRPr>
          </a:p>
          <a:p>
            <a:r>
              <a:rPr lang="ru-RU" sz="1500" b="1" dirty="0" err="1" smtClean="0">
                <a:solidFill>
                  <a:srgbClr val="000000"/>
                </a:solidFill>
              </a:rPr>
              <a:t>Концедент</a:t>
            </a:r>
            <a:r>
              <a:rPr lang="ru-RU" sz="1500" b="1" dirty="0" smtClean="0">
                <a:solidFill>
                  <a:srgbClr val="000000"/>
                </a:solidFill>
              </a:rPr>
              <a:t> </a:t>
            </a:r>
            <a:r>
              <a:rPr lang="ru-RU" sz="1500" dirty="0" smtClean="0">
                <a:solidFill>
                  <a:srgbClr val="000000"/>
                </a:solidFill>
              </a:rPr>
              <a:t>— </a:t>
            </a:r>
            <a:r>
              <a:rPr lang="ru-RU" sz="1500" b="1" dirty="0" smtClean="0">
                <a:solidFill>
                  <a:srgbClr val="000000"/>
                </a:solidFill>
              </a:rPr>
              <a:t>городской </a:t>
            </a:r>
            <a:r>
              <a:rPr lang="ru-RU" sz="1500" b="1" dirty="0">
                <a:solidFill>
                  <a:srgbClr val="000000"/>
                </a:solidFill>
              </a:rPr>
              <a:t>округ Волгоград (</a:t>
            </a:r>
            <a:r>
              <a:rPr lang="ru-RU" sz="1500" b="1" dirty="0" smtClean="0">
                <a:solidFill>
                  <a:srgbClr val="000000"/>
                </a:solidFill>
              </a:rPr>
              <a:t>Департамент </a:t>
            </a:r>
            <a:r>
              <a:rPr lang="ru-RU" sz="1500" b="1" dirty="0">
                <a:solidFill>
                  <a:srgbClr val="000000"/>
                </a:solidFill>
              </a:rPr>
              <a:t>муниципального </a:t>
            </a:r>
            <a:r>
              <a:rPr lang="ru-RU" sz="1500" b="1" dirty="0" smtClean="0">
                <a:solidFill>
                  <a:srgbClr val="000000"/>
                </a:solidFill>
              </a:rPr>
              <a:t>имущества)</a:t>
            </a:r>
            <a:r>
              <a:rPr lang="ru-RU" sz="1500" dirty="0" smtClean="0">
                <a:solidFill>
                  <a:srgbClr val="000000"/>
                </a:solidFill>
              </a:rPr>
              <a:t>. </a:t>
            </a:r>
          </a:p>
          <a:p>
            <a:r>
              <a:rPr lang="ru-RU" sz="1500" dirty="0" smtClean="0">
                <a:solidFill>
                  <a:srgbClr val="000000"/>
                </a:solidFill>
              </a:rPr>
              <a:t>Запланированный </a:t>
            </a:r>
            <a:r>
              <a:rPr lang="ru-RU" sz="1500" dirty="0" smtClean="0">
                <a:solidFill>
                  <a:srgbClr val="000000"/>
                </a:solidFill>
              </a:rPr>
              <a:t>объем инвестиций </a:t>
            </a:r>
            <a:r>
              <a:rPr lang="ru-RU" sz="1500" dirty="0">
                <a:solidFill>
                  <a:srgbClr val="000000"/>
                </a:solidFill>
              </a:rPr>
              <a:t>— </a:t>
            </a:r>
            <a:r>
              <a:rPr lang="ru-RU" sz="1500" b="1" dirty="0" smtClean="0">
                <a:solidFill>
                  <a:srgbClr val="000000"/>
                </a:solidFill>
              </a:rPr>
              <a:t>1,07 млрд. руб</a:t>
            </a:r>
            <a:r>
              <a:rPr lang="ru-RU" sz="1500" dirty="0" smtClean="0">
                <a:solidFill>
                  <a:srgbClr val="000000"/>
                </a:solidFill>
              </a:rPr>
              <a:t>. </a:t>
            </a:r>
          </a:p>
          <a:p>
            <a:r>
              <a:rPr lang="ru-RU" sz="1500" dirty="0" smtClean="0">
                <a:solidFill>
                  <a:srgbClr val="000000"/>
                </a:solidFill>
              </a:rPr>
              <a:t>Срок действия соглашения – 15 лет.</a:t>
            </a:r>
          </a:p>
        </p:txBody>
      </p:sp>
    </p:spTree>
    <p:extLst>
      <p:ext uri="{BB962C8B-B14F-4D97-AF65-F5344CB8AC3E}">
        <p14:creationId xmlns:p14="http://schemas.microsoft.com/office/powerpoint/2010/main" val="181487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692000" y="1816744"/>
            <a:ext cx="6677300" cy="272008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6D695F"/>
                </a:solidFill>
              </a:rPr>
              <a:t>Спасибо за внимание!</a:t>
            </a:r>
            <a:br>
              <a:rPr lang="ru-RU" sz="4000" dirty="0" smtClean="0">
                <a:solidFill>
                  <a:srgbClr val="6D695F"/>
                </a:solidFill>
              </a:rPr>
            </a:br>
            <a:r>
              <a:rPr lang="ru-RU" sz="3600" dirty="0">
                <a:solidFill>
                  <a:srgbClr val="6D695F"/>
                </a:solidFill>
              </a:rPr>
              <a:t/>
            </a:r>
            <a:br>
              <a:rPr lang="ru-RU" sz="3600" dirty="0">
                <a:solidFill>
                  <a:srgbClr val="6D695F"/>
                </a:solidFill>
              </a:rPr>
            </a:br>
            <a:r>
              <a:rPr lang="ru-RU" sz="3600" dirty="0" smtClean="0">
                <a:solidFill>
                  <a:srgbClr val="6D695F"/>
                </a:solidFill>
              </a:rPr>
              <a:t>Ассоциация энергосервисных компаний «РАЭСКО»</a:t>
            </a:r>
            <a:r>
              <a:rPr lang="ru-RU" sz="3100" dirty="0" smtClean="0">
                <a:solidFill>
                  <a:srgbClr val="6D695F"/>
                </a:solidFill>
              </a:rPr>
              <a:t/>
            </a:r>
            <a:br>
              <a:rPr lang="ru-RU" sz="3100" dirty="0" smtClean="0">
                <a:solidFill>
                  <a:srgbClr val="6D695F"/>
                </a:solidFill>
              </a:rPr>
            </a:br>
            <a:r>
              <a:rPr lang="en-US" sz="3100" dirty="0" smtClean="0">
                <a:solidFill>
                  <a:srgbClr val="6D695F"/>
                </a:solidFill>
              </a:rPr>
              <a:t>info@escorussia.com</a:t>
            </a:r>
            <a:r>
              <a:rPr lang="ru-RU" sz="3100" dirty="0" smtClean="0">
                <a:solidFill>
                  <a:srgbClr val="6D695F"/>
                </a:solidFill>
              </a:rPr>
              <a:t/>
            </a:r>
            <a:br>
              <a:rPr lang="ru-RU" sz="3100" dirty="0" smtClean="0">
                <a:solidFill>
                  <a:srgbClr val="6D695F"/>
                </a:solidFill>
              </a:rPr>
            </a:br>
            <a:r>
              <a:rPr lang="ru-RU" sz="3100" dirty="0" smtClean="0">
                <a:solidFill>
                  <a:srgbClr val="6D695F"/>
                </a:solidFill>
              </a:rPr>
              <a:t/>
            </a:r>
            <a:br>
              <a:rPr lang="ru-RU" sz="3100" dirty="0" smtClean="0">
                <a:solidFill>
                  <a:srgbClr val="6D695F"/>
                </a:solidFill>
              </a:rPr>
            </a:br>
            <a:r>
              <a:rPr lang="ru-RU" sz="2800" dirty="0">
                <a:solidFill>
                  <a:srgbClr val="6D695F"/>
                </a:solidFill>
              </a:rPr>
              <a:t/>
            </a:r>
            <a:br>
              <a:rPr lang="ru-RU" sz="2800" dirty="0">
                <a:solidFill>
                  <a:srgbClr val="6D695F"/>
                </a:solidFill>
              </a:rPr>
            </a:br>
            <a:r>
              <a:rPr lang="en-US" sz="3600" b="1" dirty="0" smtClean="0">
                <a:solidFill>
                  <a:srgbClr val="6D695F"/>
                </a:solidFill>
              </a:rPr>
              <a:t>www.escorussia.ru</a:t>
            </a:r>
            <a:endParaRPr lang="en-US" sz="3600" b="1" dirty="0">
              <a:solidFill>
                <a:srgbClr val="6D69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65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82180" y="40530"/>
            <a:ext cx="7293600" cy="1260000"/>
          </a:xfrm>
        </p:spPr>
        <p:txBody>
          <a:bodyPr>
            <a:noAutofit/>
          </a:bodyPr>
          <a:lstStyle/>
          <a:p>
            <a:r>
              <a:rPr lang="ru-RU" sz="2600" dirty="0" smtClean="0"/>
              <a:t>Основные механизмы привлечения внебюджетного </a:t>
            </a:r>
            <a:r>
              <a:rPr lang="ru-RU" sz="2600" dirty="0"/>
              <a:t>финансирования </a:t>
            </a:r>
            <a:r>
              <a:rPr lang="ru-RU" sz="2600" dirty="0" smtClean="0"/>
              <a:t>для </a:t>
            </a:r>
            <a:r>
              <a:rPr lang="ru-RU" sz="2600" dirty="0"/>
              <a:t>модернизации освещения в России 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83743" y="2316959"/>
            <a:ext cx="3931887" cy="499869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eaLnBrk="1" hangingPunct="1"/>
            <a:r>
              <a:rPr lang="ru-RU" dirty="0" smtClean="0"/>
              <a:t>1. </a:t>
            </a:r>
            <a:r>
              <a:rPr lang="ru-RU" dirty="0" err="1" smtClean="0"/>
              <a:t>Энергосервисные</a:t>
            </a:r>
            <a:r>
              <a:rPr lang="ru-RU" dirty="0" smtClean="0"/>
              <a:t> контракты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83743" y="3694976"/>
            <a:ext cx="3931887" cy="49986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</a:rPr>
              <a:t>2. Контракты жизненного цикла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83743" y="5072993"/>
            <a:ext cx="3931887" cy="49986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</a:rPr>
              <a:t>3. Концессионные соглашения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485863" y="2154841"/>
            <a:ext cx="4323724" cy="878148"/>
          </a:xfrm>
          <a:prstGeom prst="rect">
            <a:avLst/>
          </a:prstGeom>
          <a:solidFill>
            <a:srgbClr val="CCFFCC"/>
          </a:solidFill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300" dirty="0" smtClean="0"/>
              <a:t>Ст.</a:t>
            </a:r>
            <a:r>
              <a:rPr lang="ru-RU" sz="1300" dirty="0"/>
              <a:t>108 Федеральный закон от 05.04.2013 </a:t>
            </a:r>
            <a:r>
              <a:rPr lang="ru-RU" sz="1300" dirty="0" smtClean="0"/>
              <a:t>№ </a:t>
            </a:r>
            <a:r>
              <a:rPr lang="ru-RU" sz="1300" dirty="0"/>
              <a:t>44-ФЗ</a:t>
            </a:r>
          </a:p>
          <a:p>
            <a:pPr algn="ctr"/>
            <a:r>
              <a:rPr lang="ru-RU" sz="1300" dirty="0" smtClean="0"/>
              <a:t>"</a:t>
            </a:r>
            <a:r>
              <a:rPr lang="ru-RU" sz="1300" dirty="0"/>
              <a:t>О контрактной системе в сфере закупок товаров, работ, услуг </a:t>
            </a:r>
            <a:r>
              <a:rPr lang="ru-RU" sz="1300" dirty="0" smtClean="0"/>
              <a:t>для </a:t>
            </a:r>
            <a:r>
              <a:rPr lang="ru-RU" sz="1300" dirty="0"/>
              <a:t>обеспечения государственных и муниципальных нужд"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485863" y="3532858"/>
            <a:ext cx="4323724" cy="878148"/>
          </a:xfrm>
          <a:prstGeom prst="rect">
            <a:avLst/>
          </a:prstGeom>
          <a:solidFill>
            <a:srgbClr val="CCFFCC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300" dirty="0"/>
              <a:t>Ч.16 ст.34 Федеральный закон от 05.04.2013 № 44-ФЗ</a:t>
            </a:r>
          </a:p>
          <a:p>
            <a:pPr algn="ctr"/>
            <a:r>
              <a:rPr lang="ru-RU" sz="1300" dirty="0"/>
              <a:t>"О контрактной системе в сфере закупок товаров, работ, услуг для обеспечения государственных и муниципальных нужд»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485863" y="4910875"/>
            <a:ext cx="4323724" cy="878148"/>
          </a:xfrm>
          <a:prstGeom prst="rect">
            <a:avLst/>
          </a:prstGeom>
          <a:solidFill>
            <a:srgbClr val="CCFFCC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300" dirty="0"/>
              <a:t>Федеральный закон от 21.07.2005 № 115-ФЗ</a:t>
            </a:r>
            <a:br>
              <a:rPr lang="ru-RU" sz="1300" dirty="0"/>
            </a:br>
            <a:r>
              <a:rPr lang="ru-RU" sz="1300" dirty="0"/>
              <a:t>«О концессионных соглашениях»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3810" y="1405037"/>
            <a:ext cx="139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Механизмы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47906" y="1405037"/>
            <a:ext cx="2405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Правовые основания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283743" y="1774369"/>
            <a:ext cx="2869872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83743" y="1774369"/>
            <a:ext cx="0" cy="3798494"/>
          </a:xfrm>
          <a:prstGeom prst="lin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347906" y="1774369"/>
            <a:ext cx="3461681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21" name="Прямая соединительная линия 20"/>
          <p:cNvCxnSpPr>
            <a:endCxn id="9" idx="3"/>
          </p:cNvCxnSpPr>
          <p:nvPr/>
        </p:nvCxnSpPr>
        <p:spPr>
          <a:xfrm>
            <a:off x="8809587" y="1774369"/>
            <a:ext cx="0" cy="3575580"/>
          </a:xfrm>
          <a:prstGeom prst="lin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20485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1167359" y="238630"/>
            <a:ext cx="7777344" cy="8331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R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baseline="0">
                <a:solidFill>
                  <a:srgbClr val="2B222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Препятствия для прямого кредитования </a:t>
            </a:r>
            <a:r>
              <a:rPr lang="ru-RU" dirty="0" err="1"/>
              <a:t>энергосервиса</a:t>
            </a:r>
            <a:r>
              <a:rPr lang="ru-RU" dirty="0"/>
              <a:t> </a:t>
            </a:r>
            <a:r>
              <a:rPr lang="ru-RU" dirty="0" smtClean="0"/>
              <a:t>и способы их преодоления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251520" y="1782943"/>
            <a:ext cx="1800200" cy="783807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ysClr val="window" lastClr="FFFFFF"/>
                </a:solidFill>
                <a:latin typeface="Arial"/>
              </a:rPr>
              <a:t>Препятствия  развития ЭСКО</a:t>
            </a:r>
            <a:endParaRPr lang="ru-RU" sz="1200" b="1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2195735" y="1773222"/>
            <a:ext cx="6552728" cy="792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45715" rIns="91429" bIns="45715" anchor="ctr"/>
          <a:lstStyle/>
          <a:p>
            <a:pPr marL="376238" indent="-28575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Myriad Pro" pitchFamily="34" charset="0"/>
              </a:rPr>
              <a:t>Недостаток оборотных средств ЭСКО </a:t>
            </a:r>
          </a:p>
          <a:p>
            <a:pPr marL="376238" indent="-28575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Myriad Pro" pitchFamily="34" charset="0"/>
              </a:rPr>
              <a:t>Отсутствие гарантий ЭСКО в обеспечение контрактов </a:t>
            </a:r>
            <a:endParaRPr lang="ru-RU" sz="1400" b="1" dirty="0">
              <a:solidFill>
                <a:srgbClr val="000000"/>
              </a:solidFill>
              <a:latin typeface="Myriad Pro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251519" y="3576502"/>
            <a:ext cx="1800200" cy="864096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ysClr val="window" lastClr="FFFFFF"/>
                </a:solidFill>
                <a:latin typeface="Arial"/>
              </a:rPr>
              <a:t>Низкие темпы внедрения энергосервиса</a:t>
            </a:r>
            <a:endParaRPr lang="ru-RU" sz="1200" b="1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2195735" y="3581000"/>
            <a:ext cx="6552728" cy="861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45715" rIns="91429" bIns="45715" anchor="ctr"/>
          <a:lstStyle/>
          <a:p>
            <a:pPr marL="376238" indent="-28575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Arial"/>
              </a:rPr>
              <a:t>Недостаточное количество «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bankable</a:t>
            </a:r>
            <a:r>
              <a:rPr lang="ru-RU" sz="1400" b="1" dirty="0" smtClean="0">
                <a:solidFill>
                  <a:srgbClr val="000000"/>
                </a:solidFill>
                <a:latin typeface="Arial"/>
              </a:rPr>
              <a:t>»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Arial"/>
              </a:rPr>
              <a:t>ЭСКО и проектов</a:t>
            </a:r>
          </a:p>
          <a:p>
            <a:pPr marL="376238" indent="-28575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Myriad Pro" pitchFamily="34" charset="0"/>
              </a:rPr>
              <a:t>Недостаточное количество Банков, готовых быть партнерами ЭСКО</a:t>
            </a:r>
            <a:endParaRPr lang="ru-RU" sz="1400" b="1" dirty="0">
              <a:solidFill>
                <a:srgbClr val="000000"/>
              </a:solidFill>
              <a:latin typeface="Myriad Pro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1519" y="4941574"/>
            <a:ext cx="8496944" cy="1016324"/>
          </a:xfrm>
          <a:prstGeom prst="rect">
            <a:avLst/>
          </a:prstGeom>
          <a:solidFill>
            <a:srgbClr val="D1F2F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ysClr val="window" lastClr="FFFFFF"/>
                </a:solidFill>
                <a:latin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1"/>
            <a:r>
              <a:rPr lang="ru-RU" dirty="0" smtClean="0"/>
              <a:t>Применение </a:t>
            </a:r>
            <a:r>
              <a:rPr lang="ru-RU" dirty="0"/>
              <a:t>факторинга </a:t>
            </a:r>
            <a:r>
              <a:rPr lang="ru-RU" dirty="0" smtClean="0"/>
              <a:t>для </a:t>
            </a:r>
            <a:r>
              <a:rPr lang="ru-RU" dirty="0"/>
              <a:t>финансирования </a:t>
            </a:r>
            <a:r>
              <a:rPr lang="ru-RU" dirty="0" err="1"/>
              <a:t>энергосервисных</a:t>
            </a:r>
            <a:r>
              <a:rPr lang="ru-RU" dirty="0"/>
              <a:t> компаний после подтверждения получения экономии при реализации </a:t>
            </a:r>
            <a:r>
              <a:rPr lang="ru-RU" dirty="0" err="1"/>
              <a:t>энергосервисных</a:t>
            </a:r>
            <a:r>
              <a:rPr lang="ru-RU" dirty="0"/>
              <a:t> проектов  </a:t>
            </a:r>
            <a:endParaRPr lang="en-US" dirty="0"/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251519" y="2640551"/>
            <a:ext cx="1800199" cy="887894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ysClr val="window" lastClr="FFFFFF"/>
                </a:solidFill>
                <a:latin typeface="Arial"/>
              </a:rPr>
              <a:t>Риски кредитования ЭСКО</a:t>
            </a:r>
            <a:endParaRPr lang="ru-RU" sz="1200" b="1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2195735" y="2630830"/>
            <a:ext cx="6552728" cy="8971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45715" rIns="91429" bIns="45715" anchor="ctr"/>
          <a:lstStyle/>
          <a:p>
            <a:pPr marL="376238" indent="-28575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Myriad Pro" pitchFamily="34" charset="0"/>
              </a:rPr>
              <a:t>Недостаток положительного опыта ЭСКО в реализации проектов</a:t>
            </a:r>
          </a:p>
          <a:p>
            <a:pPr marL="376238" indent="-28575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Myriad Pro" pitchFamily="34" charset="0"/>
              </a:rPr>
              <a:t>Отсутствие приемлемого обеспечения ЭСКО</a:t>
            </a:r>
          </a:p>
          <a:p>
            <a:pPr marL="376238" indent="-285750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rgbClr val="000000"/>
                </a:solidFill>
                <a:latin typeface="Myriad Pro" pitchFamily="34" charset="0"/>
              </a:rPr>
              <a:t>Маленький объем </a:t>
            </a:r>
            <a:r>
              <a:rPr lang="ru-RU" sz="1400" b="1" dirty="0" smtClean="0">
                <a:solidFill>
                  <a:srgbClr val="000000"/>
                </a:solidFill>
                <a:latin typeface="Myriad Pro" pitchFamily="34" charset="0"/>
              </a:rPr>
              <a:t>проектов</a:t>
            </a:r>
            <a:endParaRPr lang="ru-RU" sz="1400" b="1" dirty="0">
              <a:solidFill>
                <a:srgbClr val="000000"/>
              </a:solidFill>
              <a:latin typeface="Myriad Pro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3183544" y="1413182"/>
            <a:ext cx="2423785" cy="30343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144000" rIns="0" rtlCol="0" anchor="ctr"/>
          <a:lstStyle/>
          <a:p>
            <a:pPr marL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Проблемы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3183544" y="4494123"/>
            <a:ext cx="2423785" cy="30343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marL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Вариант решения</a:t>
            </a:r>
          </a:p>
        </p:txBody>
      </p:sp>
      <p:sp>
        <p:nvSpPr>
          <p:cNvPr id="44" name="Номер слайда 6"/>
          <p:cNvSpPr txBox="1">
            <a:spLocks noGrp="1"/>
          </p:cNvSpPr>
          <p:nvPr/>
        </p:nvSpPr>
        <p:spPr>
          <a:xfrm>
            <a:off x="6765924" y="6954198"/>
            <a:ext cx="2311400" cy="476104"/>
          </a:xfrm>
          <a:prstGeom prst="rect">
            <a:avLst/>
          </a:prstGeom>
          <a:noFill/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CDFA648-08A1-4BB2-BC71-1136949D441B}" type="slidenum">
              <a:rPr lang="ru-RU" sz="900"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5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67359" y="31987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Развитие финансового обеспечения </a:t>
            </a:r>
            <a:r>
              <a:rPr lang="ru-RU" sz="2400" b="1" dirty="0" err="1" smtClean="0"/>
              <a:t>энергосервиса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в России</a:t>
            </a:r>
            <a:endParaRPr lang="ru-RU" sz="2400" b="1" dirty="0"/>
          </a:p>
        </p:txBody>
      </p:sp>
      <p:pic>
        <p:nvPicPr>
          <p:cNvPr id="3" name="Рисунок 7"/>
          <p:cNvPicPr>
            <a:picLocks noChangeAspect="1"/>
          </p:cNvPicPr>
          <p:nvPr/>
        </p:nvPicPr>
        <p:blipFill rotWithShape="1">
          <a:blip r:embed="rId2"/>
          <a:srcRect l="14638" t="9786" r="62135" b="5476"/>
          <a:stretch/>
        </p:blipFill>
        <p:spPr>
          <a:xfrm>
            <a:off x="169757" y="1411566"/>
            <a:ext cx="2434569" cy="48110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4326" y="1411566"/>
            <a:ext cx="653967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Форма взаимодействия </a:t>
            </a:r>
            <a:r>
              <a:rPr lang="mr-IN" sz="1400" dirty="0" smtClean="0"/>
              <a:t>–</a:t>
            </a:r>
            <a:r>
              <a:rPr lang="ru-RU" sz="1400" dirty="0" smtClean="0"/>
              <a:t> финансирование под уступку денежных требований по </a:t>
            </a:r>
            <a:r>
              <a:rPr lang="ru-RU" sz="1400" dirty="0" err="1" smtClean="0"/>
              <a:t>энергосервисному</a:t>
            </a:r>
            <a:r>
              <a:rPr lang="ru-RU" sz="1400" dirty="0" smtClean="0"/>
              <a:t> договору (контракту) с условием об ответственности Клиента за ненадлежащее исполнение Должником денежных обязательств в счет исполнения уступаемых денежных требований</a:t>
            </a:r>
          </a:p>
          <a:p>
            <a:endParaRPr lang="ru-RU" sz="1400" b="1" dirty="0"/>
          </a:p>
          <a:p>
            <a:r>
              <a:rPr lang="ru-RU" sz="1400" b="1" dirty="0" smtClean="0"/>
              <a:t>Предельный размер финансирования по 1 контракту </a:t>
            </a:r>
            <a:r>
              <a:rPr lang="mr-IN" sz="1400" dirty="0" smtClean="0"/>
              <a:t>–</a:t>
            </a:r>
            <a:r>
              <a:rPr lang="ru-RU" sz="1400" dirty="0" smtClean="0"/>
              <a:t> до 15 млн. руб.</a:t>
            </a:r>
          </a:p>
          <a:p>
            <a:endParaRPr lang="ru-RU" sz="1400" dirty="0"/>
          </a:p>
          <a:p>
            <a:r>
              <a:rPr lang="ru-RU" sz="1400" b="1" dirty="0" smtClean="0"/>
              <a:t>Предельный размер финансирования по 1 клиенту </a:t>
            </a:r>
            <a:r>
              <a:rPr lang="ru-RU" sz="1400" dirty="0" smtClean="0"/>
              <a:t>– до 150 млн. руб.</a:t>
            </a:r>
          </a:p>
          <a:p>
            <a:endParaRPr lang="ru-RU" sz="1400" dirty="0"/>
          </a:p>
          <a:p>
            <a:r>
              <a:rPr lang="ru-RU" sz="1400" b="1" dirty="0" smtClean="0"/>
              <a:t>Максимальная продолжительность уступаемых платежей </a:t>
            </a:r>
            <a:r>
              <a:rPr lang="ru-RU" sz="1400" dirty="0" smtClean="0"/>
              <a:t>– 5 лет</a:t>
            </a:r>
          </a:p>
          <a:p>
            <a:endParaRPr lang="ru-RU" sz="1400" b="1" dirty="0"/>
          </a:p>
          <a:p>
            <a:r>
              <a:rPr lang="ru-RU" sz="1400" b="1" dirty="0" smtClean="0"/>
              <a:t>Минимальная продолжительность уступаемых платежей </a:t>
            </a:r>
            <a:r>
              <a:rPr lang="mr-IN" sz="1400" dirty="0" smtClean="0"/>
              <a:t>–</a:t>
            </a:r>
            <a:r>
              <a:rPr lang="ru-RU" sz="1400" dirty="0" smtClean="0"/>
              <a:t> 1 год</a:t>
            </a:r>
          </a:p>
          <a:p>
            <a:endParaRPr lang="ru-RU" sz="1400" b="1" dirty="0"/>
          </a:p>
          <a:p>
            <a:r>
              <a:rPr lang="ru-RU" sz="1400" b="1" dirty="0" smtClean="0"/>
              <a:t>Базовая ставка комиссии за факторинг </a:t>
            </a:r>
            <a:r>
              <a:rPr lang="mr-IN" sz="1400" dirty="0" smtClean="0"/>
              <a:t>–</a:t>
            </a:r>
            <a:r>
              <a:rPr lang="ru-RU" sz="1400" dirty="0" smtClean="0"/>
              <a:t> 18 </a:t>
            </a:r>
            <a:r>
              <a:rPr lang="en-US" sz="1400" dirty="0" smtClean="0"/>
              <a:t>%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b="1" dirty="0" smtClean="0"/>
              <a:t>Комиссия за обработку платежей </a:t>
            </a:r>
            <a:r>
              <a:rPr lang="ru-RU" sz="1400" dirty="0" smtClean="0"/>
              <a:t>– от 2 %</a:t>
            </a:r>
          </a:p>
          <a:p>
            <a:endParaRPr lang="ru-RU" sz="1400" dirty="0"/>
          </a:p>
          <a:p>
            <a:r>
              <a:rPr lang="ru-RU" sz="1400" b="1" dirty="0" smtClean="0"/>
              <a:t>Периодичность уступаемых платежей </a:t>
            </a:r>
            <a:r>
              <a:rPr lang="ru-RU" sz="1400" dirty="0" smtClean="0"/>
              <a:t>- ежемесячно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2901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67359" y="31987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Развитие рынка </a:t>
            </a:r>
            <a:r>
              <a:rPr lang="ru-RU" sz="2400" b="1" dirty="0" err="1" smtClean="0"/>
              <a:t>энергосервиса</a:t>
            </a:r>
            <a:r>
              <a:rPr lang="ru-RU" sz="2400" b="1" dirty="0" smtClean="0"/>
              <a:t> в России в системах наружного освещения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287652"/>
              </p:ext>
            </p:extLst>
          </p:nvPr>
        </p:nvGraphicFramePr>
        <p:xfrm>
          <a:off x="1315986" y="1809753"/>
          <a:ext cx="6664526" cy="38811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7088"/>
                <a:gridCol w="1732246"/>
                <a:gridCol w="1854018"/>
                <a:gridCol w="21011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Общее кол-во </a:t>
                      </a:r>
                      <a:r>
                        <a:rPr lang="ru-RU" baseline="0" dirty="0" smtClean="0"/>
                        <a:t>контрактов, шт.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Наружное освещение,</a:t>
                      </a:r>
                      <a:r>
                        <a:rPr lang="ru-RU" baseline="0" dirty="0" smtClean="0"/>
                        <a:t> шт.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наружного освещения,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17,1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33,</a:t>
                      </a: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</a:t>
                      </a: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1368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1492" y="1359272"/>
            <a:ext cx="830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Доля наружного освещения среди объектов энергосервиса в 2011-2017 гг.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15986" y="5774910"/>
            <a:ext cx="264779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spc="-3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*(</a:t>
            </a:r>
            <a:r>
              <a:rPr lang="ru-RU" sz="1100" spc="-3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цена контрактов </a:t>
            </a:r>
            <a:r>
              <a:rPr lang="ru-RU" sz="1100" spc="-3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0,1 - </a:t>
            </a:r>
            <a:r>
              <a:rPr lang="ru-RU" sz="1100" spc="-3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100 млн руб.)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7573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67359" y="31987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Развитие рынка </a:t>
            </a:r>
            <a:r>
              <a:rPr lang="ru-RU" sz="2400" b="1" dirty="0" err="1" smtClean="0"/>
              <a:t>энергосервиса</a:t>
            </a:r>
            <a:r>
              <a:rPr lang="ru-RU" sz="2400" b="1" dirty="0" smtClean="0"/>
              <a:t> в России в системах наружного освещения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172983"/>
              </p:ext>
            </p:extLst>
          </p:nvPr>
        </p:nvGraphicFramePr>
        <p:xfrm>
          <a:off x="839282" y="1728620"/>
          <a:ext cx="7355861" cy="42052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3327"/>
                <a:gridCol w="2610925"/>
                <a:gridCol w="1964987"/>
                <a:gridCol w="19066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Цена всех контрактов (ожидаемая экономия),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Наружное освещение,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наружного освещения,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154 617 425,0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16 224 126,0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/>
                        <a:t>10,5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1 431 822 035,8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303 259 477,9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/>
                        <a:t>21,2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322 646 420,8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93 493 137,00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/>
                        <a:t>29,0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967 350 502,5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616 124 492,4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/>
                        <a:t>63,7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1 228 888 298,8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578 014 949,9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kern="1200" dirty="0"/>
                        <a:t>47,0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420636">
                <a:tc>
                  <a:txBody>
                    <a:bodyPr/>
                    <a:lstStyle/>
                    <a:p>
                      <a:r>
                        <a:rPr lang="ru-RU" dirty="0" smtClean="0"/>
                        <a:t>2016</a:t>
                      </a:r>
                      <a:r>
                        <a:rPr lang="ru-RU" sz="1400" dirty="0" smtClean="0"/>
                        <a:t>*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aseline="0" dirty="0" smtClean="0"/>
                        <a:t>5 598 782 253,9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238 298 625,5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/>
                        <a:t>22,1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r>
                        <a:rPr lang="ru-RU" sz="1400" dirty="0" smtClean="0"/>
                        <a:t>*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</a:t>
                      </a:r>
                      <a:r>
                        <a:rPr lang="ru-RU" baseline="0" dirty="0" smtClean="0"/>
                        <a:t> 574 502 814,7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1 935 152 161,1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/>
                        <a:t>4</a:t>
                      </a:r>
                      <a:r>
                        <a:rPr lang="en-US" sz="1800" kern="1200" dirty="0" smtClean="0"/>
                        <a:t>2,3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kern="1200" baseline="0" dirty="0"/>
                        <a:t>14 278 609 751,50</a:t>
                      </a:r>
                      <a:endParaRPr lang="ru-RU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kern="1200" baseline="0" dirty="0"/>
                        <a:t>4 780 566 969,80</a:t>
                      </a:r>
                      <a:endParaRPr lang="ru-RU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kern="1200" dirty="0" smtClean="0"/>
                        <a:t>33,5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39282" y="5987896"/>
            <a:ext cx="264779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spc="-3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*(</a:t>
            </a:r>
            <a:r>
              <a:rPr lang="ru-RU" sz="1100" spc="-3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цена контрактов </a:t>
            </a:r>
            <a:r>
              <a:rPr lang="ru-RU" sz="1100" spc="-3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0,1 - </a:t>
            </a:r>
            <a:r>
              <a:rPr lang="ru-RU" sz="1100" spc="-3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100 млн руб.)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01492" y="1278212"/>
            <a:ext cx="830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Доля наружного освещения среди объектов энергосервиса в 2011-2017 гг.</a:t>
            </a:r>
          </a:p>
        </p:txBody>
      </p:sp>
    </p:spTree>
    <p:extLst>
      <p:ext uri="{BB962C8B-B14F-4D97-AF65-F5344CB8AC3E}">
        <p14:creationId xmlns:p14="http://schemas.microsoft.com/office/powerpoint/2010/main" val="355187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67359" y="31987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Развитие рынка </a:t>
            </a:r>
            <a:r>
              <a:rPr lang="ru-RU" sz="2400" b="1" dirty="0" err="1" smtClean="0"/>
              <a:t>энергосервиса</a:t>
            </a:r>
            <a:r>
              <a:rPr lang="ru-RU" sz="2400" b="1" dirty="0" smtClean="0"/>
              <a:t> в России в системах наружного освещения</a:t>
            </a:r>
            <a:endParaRPr lang="ru-RU" sz="2400" b="1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07419249"/>
              </p:ext>
            </p:extLst>
          </p:nvPr>
        </p:nvGraphicFramePr>
        <p:xfrm>
          <a:off x="4242655" y="1796919"/>
          <a:ext cx="4661514" cy="2580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258995239"/>
              </p:ext>
            </p:extLst>
          </p:nvPr>
        </p:nvGraphicFramePr>
        <p:xfrm>
          <a:off x="164601" y="1769243"/>
          <a:ext cx="4078053" cy="291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8071" y="1612253"/>
            <a:ext cx="83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 г.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78540" y="1584577"/>
            <a:ext cx="83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 г.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21120" y="1249313"/>
            <a:ext cx="5999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Доля наружного освещения в инвестициях ЭСКО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9718" y="4404599"/>
            <a:ext cx="54469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spc="-3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В 2017 г. по </a:t>
            </a:r>
            <a:r>
              <a:rPr lang="ru-RU" sz="1400" b="1" spc="-3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объему инвестиций в различные объекты энергосервиса </a:t>
            </a:r>
            <a:r>
              <a:rPr lang="ru-RU" sz="1400" b="1" spc="-3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доминировало </a:t>
            </a:r>
            <a:br>
              <a:rPr lang="ru-RU" sz="1400" b="1" spc="-3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1400" b="1" spc="-3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наружное освещение </a:t>
            </a:r>
            <a:r>
              <a:rPr lang="ru-RU" sz="1400" b="1" spc="-3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– 1935,2 млн руб. (42%) </a:t>
            </a:r>
            <a:endParaRPr lang="ru-RU" sz="1400" b="1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288342"/>
              </p:ext>
            </p:extLst>
          </p:nvPr>
        </p:nvGraphicFramePr>
        <p:xfrm>
          <a:off x="5746706" y="4377405"/>
          <a:ext cx="2780275" cy="17907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409243"/>
                <a:gridCol w="76041"/>
                <a:gridCol w="768367"/>
                <a:gridCol w="959134"/>
                <a:gridCol w="567490"/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№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Срок действия,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Кол-во контрактов,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шт.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%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19,6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32,7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7041" y="5406068"/>
            <a:ext cx="5837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Распределение энергосервисных контрактов </a:t>
            </a:r>
            <a:br>
              <a:rPr lang="ru-RU" sz="1600" dirty="0" smtClean="0"/>
            </a:br>
            <a:r>
              <a:rPr lang="ru-RU" sz="1600" dirty="0" smtClean="0"/>
              <a:t>по наружному освещению по сроку действия (2017 г.)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2227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68358" indent="-2570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28243" indent="-20564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39540" indent="-20564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50837" indent="-20564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262134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73431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84728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6026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8</a:t>
            </a:fld>
            <a:endParaRPr lang="ru-RU" altLang="ru-RU" dirty="0" smtClean="0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270088" y="267077"/>
            <a:ext cx="7979753" cy="82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59" tIns="41130" rIns="82259" bIns="4113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/>
              <a:t>Определение к</a:t>
            </a:r>
            <a:r>
              <a:rPr lang="ru-RU" sz="2400" dirty="0" smtClean="0"/>
              <a:t>онтракта </a:t>
            </a:r>
            <a:r>
              <a:rPr lang="ru-RU" sz="2400" dirty="0"/>
              <a:t>жизненного цикла (КЖЦ</a:t>
            </a:r>
            <a:r>
              <a:rPr lang="ru-RU" sz="2400" dirty="0" smtClean="0"/>
              <a:t>) и концессии</a:t>
            </a:r>
            <a:endParaRPr lang="ru-RU" sz="2400" dirty="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457199" y="1378017"/>
            <a:ext cx="8407765" cy="379630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rgbClr val="6D695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8038" indent="-808038">
              <a:buFont typeface="Arial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КЖЦ </a:t>
            </a:r>
            <a:r>
              <a:rPr lang="ru-RU" sz="2000" b="1" dirty="0" smtClean="0">
                <a:solidFill>
                  <a:schemeClr val="tx1"/>
                </a:solidFill>
              </a:rPr>
              <a:t>  </a:t>
            </a:r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соглашение, в котором исполнитель принимает на себя обязательства по проектированию, созданию, обслуживанию, эксплуатации, а в отдельных случаях и утилизации некоторого объекта в течение всего времени его эксплуатации, а заказчик обязуется оплачивать результаты работы исполнителя.</a:t>
            </a:r>
          </a:p>
          <a:p>
            <a:pPr marL="808038" indent="-808038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Концессия</a:t>
            </a:r>
            <a:r>
              <a:rPr lang="ru-RU" sz="2000" dirty="0" smtClean="0">
                <a:solidFill>
                  <a:schemeClr val="tx1"/>
                </a:solidFill>
              </a:rPr>
              <a:t> – одна из форм государственно-частного партнерства, </a:t>
            </a:r>
            <a:r>
              <a:rPr lang="ru-RU" sz="2000" dirty="0">
                <a:solidFill>
                  <a:schemeClr val="tx1"/>
                </a:solidFill>
              </a:rPr>
              <a:t>при </a:t>
            </a:r>
            <a:r>
              <a:rPr lang="ru-RU" sz="2000" dirty="0" smtClean="0">
                <a:solidFill>
                  <a:schemeClr val="tx1"/>
                </a:solidFill>
              </a:rPr>
              <a:t>которой одна </a:t>
            </a:r>
            <a:r>
              <a:rPr lang="ru-RU" sz="2000" dirty="0">
                <a:solidFill>
                  <a:schemeClr val="tx1"/>
                </a:solidFill>
              </a:rPr>
              <a:t>сторона (концессионер) обязуется за свой счет создать и (или) реконструировать определенное этим соглашением имущество </a:t>
            </a:r>
            <a:r>
              <a:rPr lang="ru-RU" sz="2000" dirty="0" smtClean="0">
                <a:solidFill>
                  <a:schemeClr val="tx1"/>
                </a:solidFill>
              </a:rPr>
              <a:t>(объект соглашения</a:t>
            </a:r>
            <a:r>
              <a:rPr lang="ru-RU" sz="2000" dirty="0">
                <a:solidFill>
                  <a:schemeClr val="tx1"/>
                </a:solidFill>
              </a:rPr>
              <a:t>), право собственности на которое принадлежит или будет принадлежать другой стороне (</a:t>
            </a:r>
            <a:r>
              <a:rPr lang="ru-RU" sz="2000" dirty="0" err="1">
                <a:solidFill>
                  <a:schemeClr val="tx1"/>
                </a:solidFill>
              </a:rPr>
              <a:t>концеденту</a:t>
            </a:r>
            <a:r>
              <a:rPr lang="ru-RU" sz="2000" dirty="0">
                <a:solidFill>
                  <a:schemeClr val="tx1"/>
                </a:solidFill>
              </a:rPr>
              <a:t>), осуществлять деятельность с использованием (эксплуатацией) объекта </a:t>
            </a:r>
            <a:r>
              <a:rPr lang="ru-RU" sz="2000" dirty="0" smtClean="0">
                <a:solidFill>
                  <a:schemeClr val="tx1"/>
                </a:solidFill>
              </a:rPr>
              <a:t>соглашения</a:t>
            </a:r>
            <a:r>
              <a:rPr lang="ru-RU" sz="2000" dirty="0">
                <a:solidFill>
                  <a:schemeClr val="tx1"/>
                </a:solidFill>
              </a:rPr>
              <a:t>, а </a:t>
            </a:r>
            <a:r>
              <a:rPr lang="ru-RU" sz="2000" dirty="0" err="1">
                <a:solidFill>
                  <a:schemeClr val="tx1"/>
                </a:solidFill>
              </a:rPr>
              <a:t>концедент</a:t>
            </a:r>
            <a:r>
              <a:rPr lang="ru-RU" sz="2000" dirty="0">
                <a:solidFill>
                  <a:schemeClr val="tx1"/>
                </a:solidFill>
              </a:rPr>
              <a:t> обязуется предоставить концессионеру на срок, установленный этим соглашением, права владения и пользования объектом </a:t>
            </a:r>
            <a:r>
              <a:rPr lang="ru-RU" sz="2000" dirty="0" smtClean="0">
                <a:solidFill>
                  <a:schemeClr val="tx1"/>
                </a:solidFill>
              </a:rPr>
              <a:t>для </a:t>
            </a:r>
            <a:r>
              <a:rPr lang="ru-RU" sz="2000" dirty="0">
                <a:solidFill>
                  <a:schemeClr val="tx1"/>
                </a:solidFill>
              </a:rPr>
              <a:t>осуществления указанной деятельности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Font typeface="Arial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КЖЦ и концессия – </a:t>
            </a:r>
            <a:r>
              <a:rPr lang="ru-RU" sz="2000" dirty="0" smtClean="0">
                <a:solidFill>
                  <a:schemeClr val="tx1"/>
                </a:solidFill>
              </a:rPr>
              <a:t>формы долгосрочного сотрудничества государства и бизнеса.</a:t>
            </a:r>
          </a:p>
          <a:p>
            <a:pPr marL="0" indent="0">
              <a:buFont typeface="Arial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1577987" y="4733415"/>
            <a:ext cx="1911547" cy="1462355"/>
          </a:xfrm>
          <a:prstGeom prst="rect">
            <a:avLst/>
          </a:prstGeom>
          <a:ln/>
          <a:effectLst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400" b="1" dirty="0" err="1">
                <a:solidFill>
                  <a:schemeClr val="tx1"/>
                </a:solidFill>
              </a:rPr>
              <a:t>DBFO</a:t>
            </a:r>
            <a:r>
              <a:rPr lang="ru-RU" sz="1400" b="1" dirty="0">
                <a:solidFill>
                  <a:schemeClr val="tx1"/>
                </a:solidFill>
              </a:rPr>
              <a:t> (Design, Build, Finance, </a:t>
            </a:r>
            <a:r>
              <a:rPr lang="ru-RU" sz="1400" b="1" dirty="0" smtClean="0">
                <a:solidFill>
                  <a:schemeClr val="tx1"/>
                </a:solidFill>
              </a:rPr>
              <a:t>Operate) </a:t>
            </a:r>
            <a:r>
              <a:rPr lang="ru-RU" sz="1400" dirty="0">
                <a:solidFill>
                  <a:schemeClr val="tx1"/>
                </a:solidFill>
              </a:rPr>
              <a:t>– проектирование, строительство, финансирование, </a:t>
            </a:r>
            <a:r>
              <a:rPr lang="ru-RU" sz="1400" dirty="0" smtClean="0">
                <a:solidFill>
                  <a:schemeClr val="tx1"/>
                </a:solidFill>
              </a:rPr>
              <a:t>управление</a:t>
            </a:r>
            <a:endParaRPr lang="ru-RU" sz="1400" dirty="0"/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5721811" y="4733415"/>
            <a:ext cx="1911547" cy="1462355"/>
          </a:xfrm>
          <a:prstGeom prst="rect">
            <a:avLst/>
          </a:prstGeom>
          <a:ln/>
          <a:effectLst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ru-RU" sz="1400" b="1" dirty="0" err="1">
                <a:solidFill>
                  <a:schemeClr val="tx1"/>
                </a:solidFill>
              </a:rPr>
              <a:t>DBFM</a:t>
            </a:r>
            <a:r>
              <a:rPr lang="ru-RU" sz="1400" b="1" dirty="0">
                <a:solidFill>
                  <a:schemeClr val="tx1"/>
                </a:solidFill>
              </a:rPr>
              <a:t> (Design, Build, Finance, </a:t>
            </a:r>
            <a:r>
              <a:rPr lang="ru-RU" sz="1400" b="1" dirty="0" smtClean="0">
                <a:solidFill>
                  <a:schemeClr val="tx1"/>
                </a:solidFill>
              </a:rPr>
              <a:t>Maintain) </a:t>
            </a:r>
            <a:r>
              <a:rPr lang="ru-RU" sz="1400" dirty="0">
                <a:solidFill>
                  <a:schemeClr val="tx1"/>
                </a:solidFill>
              </a:rPr>
              <a:t>– проектирование, строительство, финансирование, </a:t>
            </a:r>
            <a:r>
              <a:rPr lang="ru-RU" sz="1400" dirty="0" smtClean="0">
                <a:solidFill>
                  <a:schemeClr val="tx1"/>
                </a:solidFill>
              </a:rPr>
              <a:t>обслуживание</a:t>
            </a:r>
            <a:endParaRPr lang="ru-RU" sz="1400" dirty="0"/>
          </a:p>
        </p:txBody>
      </p:sp>
      <p:cxnSp>
        <p:nvCxnSpPr>
          <p:cNvPr id="3" name="Скругленная соединительная линия 2"/>
          <p:cNvCxnSpPr>
            <a:stCxn id="29" idx="3"/>
            <a:endCxn id="28" idx="2"/>
          </p:cNvCxnSpPr>
          <p:nvPr/>
        </p:nvCxnSpPr>
        <p:spPr>
          <a:xfrm flipV="1">
            <a:off x="3489534" y="5174320"/>
            <a:ext cx="1171548" cy="290273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Скругленная соединительная линия 34"/>
          <p:cNvCxnSpPr>
            <a:stCxn id="32" idx="1"/>
            <a:endCxn id="28" idx="2"/>
          </p:cNvCxnSpPr>
          <p:nvPr/>
        </p:nvCxnSpPr>
        <p:spPr>
          <a:xfrm rot="10800000">
            <a:off x="4661083" y="5174321"/>
            <a:ext cx="1060729" cy="290273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5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59" tIns="41130" rIns="82259" bIns="4113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68358" indent="-2570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28243" indent="-20564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39540" indent="-20564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50837" indent="-20564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262134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73431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84728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6026" indent="-2056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330CB5-3688-4B74-8DB4-53B147D034FF}" type="slidenum">
              <a:rPr lang="ru-RU" altLang="ru-RU" smtClean="0"/>
              <a:pPr eaLnBrk="1" hangingPunct="1"/>
              <a:t>9</a:t>
            </a:fld>
            <a:endParaRPr lang="ru-RU" altLang="ru-RU" dirty="0" smtClean="0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270088" y="267077"/>
            <a:ext cx="7979753" cy="82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59" tIns="41130" rIns="82259" bIns="4113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 smtClean="0"/>
              <a:t>Сравнение особенностей КЖЦ, концессии и иных форм взаимодействия государства и бизнеса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809288"/>
              </p:ext>
            </p:extLst>
          </p:nvPr>
        </p:nvGraphicFramePr>
        <p:xfrm>
          <a:off x="164107" y="1384174"/>
          <a:ext cx="8765004" cy="39732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02102"/>
                <a:gridCol w="2193032"/>
                <a:gridCol w="2193032"/>
                <a:gridCol w="2276838"/>
              </a:tblGrid>
              <a:tr h="451238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Традиционная</a:t>
                      </a:r>
                      <a:r>
                        <a:rPr lang="ru-RU" sz="1300" baseline="0" dirty="0" smtClean="0"/>
                        <a:t> закупка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КЖЦ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Концессия</a:t>
                      </a:r>
                      <a:endParaRPr lang="ru-RU" sz="1300" dirty="0"/>
                    </a:p>
                  </a:txBody>
                  <a:tcPr anchor="ctr"/>
                </a:tc>
              </a:tr>
              <a:tr h="451238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Объекты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Любые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Инфраструктура</a:t>
                      </a:r>
                      <a:r>
                        <a:rPr lang="ru-RU" sz="1300" baseline="0" dirty="0" smtClean="0"/>
                        <a:t> и социальные объекты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Инфраструктура</a:t>
                      </a:r>
                      <a:r>
                        <a:rPr lang="ru-RU" sz="1300" baseline="0" dirty="0" smtClean="0"/>
                        <a:t> и социальные объекты</a:t>
                      </a:r>
                      <a:endParaRPr lang="ru-RU" sz="1300" dirty="0" smtClean="0"/>
                    </a:p>
                  </a:txBody>
                  <a:tcPr/>
                </a:tc>
              </a:tr>
              <a:tr h="26792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Комплексность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Однородные</a:t>
                      </a:r>
                      <a:r>
                        <a:rPr lang="ru-RU" sz="1300" baseline="0" dirty="0" smtClean="0"/>
                        <a:t> закупки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Полный цикл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Полный цикл</a:t>
                      </a:r>
                      <a:endParaRPr lang="ru-RU" sz="1300" dirty="0"/>
                    </a:p>
                  </a:txBody>
                  <a:tcPr/>
                </a:tc>
              </a:tr>
              <a:tr h="32158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Стоимостные</a:t>
                      </a:r>
                      <a:r>
                        <a:rPr lang="ru-RU" sz="1300" baseline="0" dirty="0" smtClean="0"/>
                        <a:t> показатели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Твердые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Гибкие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Гибкие</a:t>
                      </a:r>
                      <a:endParaRPr lang="ru-RU" sz="1300" dirty="0"/>
                    </a:p>
                  </a:txBody>
                  <a:tcPr/>
                </a:tc>
              </a:tr>
              <a:tr h="26792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Срок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Кратко- и среднесрочные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Долгосрочные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Долгосрочные</a:t>
                      </a:r>
                      <a:endParaRPr lang="ru-RU" sz="1300" dirty="0"/>
                    </a:p>
                  </a:txBody>
                  <a:tcPr/>
                </a:tc>
              </a:tr>
              <a:tr h="26792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Конкуренция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Высокая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Низкая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Низкая</a:t>
                      </a:r>
                      <a:endParaRPr lang="ru-RU" sz="1300" dirty="0"/>
                    </a:p>
                  </a:txBody>
                  <a:tcPr/>
                </a:tc>
              </a:tr>
              <a:tr h="26792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Иные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Отсутствуют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Отсутствуют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Присутствуют</a:t>
                      </a:r>
                      <a:endParaRPr lang="ru-RU" sz="1300" dirty="0"/>
                    </a:p>
                  </a:txBody>
                  <a:tcPr/>
                </a:tc>
              </a:tr>
              <a:tr h="26792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Изменение условий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Строго ограничено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Возможно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Возможно</a:t>
                      </a:r>
                      <a:endParaRPr lang="ru-RU" sz="1300" dirty="0"/>
                    </a:p>
                  </a:txBody>
                  <a:tcPr/>
                </a:tc>
              </a:tr>
              <a:tr h="451238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Источник финансирования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Бюджет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Собственные или заемные средства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Собственные или заемные средства</a:t>
                      </a:r>
                    </a:p>
                  </a:txBody>
                  <a:tcPr/>
                </a:tc>
              </a:tr>
              <a:tr h="451238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Источник возврата инвестиций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Бюджет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Доход от деятельности,</a:t>
                      </a:r>
                      <a:r>
                        <a:rPr lang="ru-RU" sz="1300" baseline="0" dirty="0" smtClean="0"/>
                        <a:t> бюджет</a:t>
                      </a:r>
                      <a:endParaRPr lang="ru-RU" sz="1300" dirty="0" smtClean="0"/>
                    </a:p>
                  </a:txBody>
                  <a:tcPr/>
                </a:tc>
              </a:tr>
              <a:tr h="26792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Гарантии инвестору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Отсутствуют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Предусматриваются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Предусматриваются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 bwMode="auto">
          <a:xfrm>
            <a:off x="179609" y="5506536"/>
            <a:ext cx="8749502" cy="740546"/>
          </a:xfrm>
          <a:prstGeom prst="rect">
            <a:avLst/>
          </a:prstGeom>
          <a:solidFill>
            <a:srgbClr val="028C4A"/>
          </a:solidFill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t"/>
          <a:lstStyle/>
          <a:p>
            <a:pPr algn="ctr"/>
            <a:r>
              <a:rPr lang="ru-RU" sz="1500" dirty="0" smtClean="0"/>
              <a:t>Хотя заключение КЖЦ может осуществляться в рамках законодательства о закупках, правовой режим КЖЦ имеет много общего с концессией, за исключением источников возврата инвестиций исполнителя КЖЦ, которыми всегда являются средства бюджета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92575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c.gov.ru">
  <a:themeElements>
    <a:clrScheme name="Custom 1">
      <a:dk1>
        <a:srgbClr val="2B2222"/>
      </a:dk1>
      <a:lt1>
        <a:sysClr val="window" lastClr="FFFFFF"/>
      </a:lt1>
      <a:dk2>
        <a:srgbClr val="2EA8A0"/>
      </a:dk2>
      <a:lt2>
        <a:srgbClr val="FAFAE6"/>
      </a:lt2>
      <a:accent1>
        <a:srgbClr val="47132B"/>
      </a:accent1>
      <a:accent2>
        <a:srgbClr val="D39549"/>
      </a:accent2>
      <a:accent3>
        <a:srgbClr val="2EA8A0"/>
      </a:accent3>
      <a:accent4>
        <a:srgbClr val="2B2222"/>
      </a:accent4>
      <a:accent5>
        <a:srgbClr val="6D695F"/>
      </a:accent5>
      <a:accent6>
        <a:srgbClr val="CDC8AA"/>
      </a:accent6>
      <a:hlink>
        <a:srgbClr val="0000FF"/>
      </a:hlink>
      <a:folHlink>
        <a:srgbClr val="800080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 anchor="ctr"/>
      <a:lstStyle>
        <a:defPPr eaLnBrk="1" hangingPunct="1"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22449</TotalTime>
  <Words>1190</Words>
  <Application>Microsoft Macintosh PowerPoint</Application>
  <PresentationFormat>Экран (4:3)</PresentationFormat>
  <Paragraphs>257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ac.gov.ru</vt:lpstr>
      <vt:lpstr>Внебюджетные источники финансирования для модернизации сетей дорожного освещения в России</vt:lpstr>
      <vt:lpstr>Основные механизмы привлечения внебюджетного финансирования для модернизации освещения в России </vt:lpstr>
      <vt:lpstr>Презентация PowerPoint</vt:lpstr>
      <vt:lpstr>Развитие финансового обеспечения энергосервиса  в России</vt:lpstr>
      <vt:lpstr>Развитие рынка энергосервиса в России в системах наружного освещения</vt:lpstr>
      <vt:lpstr>Развитие рынка энергосервиса в России в системах наружного освещения</vt:lpstr>
      <vt:lpstr>Развитие рынка энергосервиса в России в системах наружного освещения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Ассоциация энергосервисных компаний «РАЭСКО» info@escorussia.com   www.escorussia.ru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yeap</dc:creator>
  <cp:lastModifiedBy>Алексей</cp:lastModifiedBy>
  <cp:revision>520</cp:revision>
  <cp:lastPrinted>2018-10-16T05:16:46Z</cp:lastPrinted>
  <dcterms:created xsi:type="dcterms:W3CDTF">2013-06-13T10:01:54Z</dcterms:created>
  <dcterms:modified xsi:type="dcterms:W3CDTF">2018-10-16T05:17:18Z</dcterms:modified>
</cp:coreProperties>
</file>