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28" r:id="rId2"/>
    <p:sldId id="332" r:id="rId3"/>
    <p:sldId id="345" r:id="rId4"/>
    <p:sldId id="346" r:id="rId5"/>
    <p:sldId id="347" r:id="rId6"/>
    <p:sldId id="330" r:id="rId7"/>
    <p:sldId id="340" r:id="rId8"/>
    <p:sldId id="335" r:id="rId9"/>
    <p:sldId id="341" r:id="rId10"/>
    <p:sldId id="331" r:id="rId11"/>
    <p:sldId id="336" r:id="rId12"/>
    <p:sldId id="348" r:id="rId13"/>
    <p:sldId id="342" r:id="rId14"/>
    <p:sldId id="344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5" autoAdjust="0"/>
  </p:normalViewPr>
  <p:slideViewPr>
    <p:cSldViewPr>
      <p:cViewPr>
        <p:scale>
          <a:sx n="125" d="100"/>
          <a:sy n="125" d="100"/>
        </p:scale>
        <p:origin x="-122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0243C-102E-4BE1-BBDD-61DB39707E8F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D03DF45-1689-4E0C-A3D0-EABC12C34CB3}">
      <dgm:prSet custT="1"/>
      <dgm:spPr/>
      <dgm:t>
        <a:bodyPr/>
        <a:lstStyle/>
        <a:p>
          <a:pPr rtl="0"/>
          <a:endParaRPr lang="ru-RU" sz="1800" kern="1200" spc="-100" dirty="0" smtClean="0">
            <a:latin typeface="+mn-lt"/>
            <a:ea typeface="+mj-ea"/>
            <a:cs typeface="+mj-cs"/>
          </a:endParaRPr>
        </a:p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Специалисты</a:t>
          </a:r>
          <a:r>
            <a:rPr lang="ru-RU" sz="12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не обладают должной информацией о возможностях и характеристиках геосинтетических материалов </a:t>
          </a:r>
        </a:p>
        <a:p>
          <a:pPr rtl="0"/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E9BCB3D0-FE73-4987-8D51-5D1D6D0030C0}" type="parTrans" cxnId="{B8CE186E-8E40-4D9B-9CFC-97579CFD4ADF}">
      <dgm:prSet/>
      <dgm:spPr/>
      <dgm:t>
        <a:bodyPr/>
        <a:lstStyle/>
        <a:p>
          <a:endParaRPr lang="ru-RU"/>
        </a:p>
      </dgm:t>
    </dgm:pt>
    <dgm:pt modelId="{E6DDBC21-0845-42E3-8D44-6EFC6FF6E24B}" type="sibTrans" cxnId="{B8CE186E-8E40-4D9B-9CFC-97579CFD4ADF}">
      <dgm:prSet/>
      <dgm:spPr/>
      <dgm:t>
        <a:bodyPr/>
        <a:lstStyle/>
        <a:p>
          <a:endParaRPr lang="ru-RU"/>
        </a:p>
      </dgm:t>
    </dgm:pt>
    <dgm:pt modelId="{D2AF9818-7790-44CA-9DA4-A8598C70FB69}">
      <dgm:prSet custT="1"/>
      <dgm:spPr/>
      <dgm:t>
        <a:bodyPr/>
        <a:lstStyle/>
        <a:p>
          <a:pPr rtl="0"/>
          <a:endParaRPr lang="ru-RU" sz="1800" kern="1200" spc="-100" dirty="0" smtClean="0">
            <a:latin typeface="+mn-lt"/>
            <a:ea typeface="+mj-ea"/>
            <a:cs typeface="+mj-cs"/>
          </a:endParaRPr>
        </a:p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Не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имеют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в полном объеме современной нормативно-технической документации, регламентирующей требования к производству и применению полимерных композитов и изделий (конструкций) </a:t>
          </a:r>
        </a:p>
        <a:p>
          <a:pPr rtl="0"/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705B3CA5-C6CE-4CF6-A643-FE2E68F3911B}" type="parTrans" cxnId="{97E3C179-4048-4B5D-83D5-548F314B7DB6}">
      <dgm:prSet/>
      <dgm:spPr/>
      <dgm:t>
        <a:bodyPr/>
        <a:lstStyle/>
        <a:p>
          <a:endParaRPr lang="ru-RU"/>
        </a:p>
      </dgm:t>
    </dgm:pt>
    <dgm:pt modelId="{A2F40033-CC82-4A48-8BB9-B21223AE5F91}" type="sibTrans" cxnId="{97E3C179-4048-4B5D-83D5-548F314B7DB6}">
      <dgm:prSet/>
      <dgm:spPr/>
      <dgm:t>
        <a:bodyPr/>
        <a:lstStyle/>
        <a:p>
          <a:endParaRPr lang="ru-RU"/>
        </a:p>
      </dgm:t>
    </dgm:pt>
    <dgm:pt modelId="{4C37EAD2-1E6D-48D4-A24B-6951D31B71E1}">
      <dgm:prSet custT="1"/>
      <dgm:spPr/>
      <dgm:t>
        <a:bodyPr/>
        <a:lstStyle/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При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реализации   инновационного раздела технического проекта возникают препятствия на стадии прохождения экспертизы проектной документации и внесения изменений в ранее утверждённую документацию</a:t>
          </a:r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505DB4E8-0BDF-4887-9846-F420238AA0F7}" type="parTrans" cxnId="{50D2F705-4960-4E02-8B8F-B25A919951AA}">
      <dgm:prSet/>
      <dgm:spPr/>
      <dgm:t>
        <a:bodyPr/>
        <a:lstStyle/>
        <a:p>
          <a:endParaRPr lang="ru-RU"/>
        </a:p>
      </dgm:t>
    </dgm:pt>
    <dgm:pt modelId="{3C7BA18F-7F93-47D1-B954-C91D4F720215}" type="sibTrans" cxnId="{50D2F705-4960-4E02-8B8F-B25A919951AA}">
      <dgm:prSet/>
      <dgm:spPr/>
      <dgm:t>
        <a:bodyPr/>
        <a:lstStyle/>
        <a:p>
          <a:endParaRPr lang="ru-RU"/>
        </a:p>
      </dgm:t>
    </dgm:pt>
    <dgm:pt modelId="{68521EE4-DE92-48F8-974A-4A75F455C922}">
      <dgm:prSet custT="1"/>
      <dgm:spPr/>
      <dgm:t>
        <a:bodyPr/>
        <a:lstStyle/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При оценке стоимости инновационных проектных решений, </a:t>
          </a:r>
          <a:r>
            <a:rPr lang="ru-RU" sz="1800" kern="1200" spc="-100" dirty="0" err="1" smtClean="0">
              <a:latin typeface="+mn-lt"/>
              <a:ea typeface="+mj-ea"/>
              <a:cs typeface="+mj-cs"/>
            </a:rPr>
            <a:t>Главгосэкспертиза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 России требует наличие расценок в государственных элементных сметных нормах и федеральных единичных расценках на строительные работы.   </a:t>
          </a:r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B4402755-518F-4A5C-8E29-D4F600C4CB8F}" type="parTrans" cxnId="{152E8A99-5A1F-4B93-8A1F-CEBAE9C01235}">
      <dgm:prSet/>
      <dgm:spPr/>
      <dgm:t>
        <a:bodyPr/>
        <a:lstStyle/>
        <a:p>
          <a:endParaRPr lang="ru-RU"/>
        </a:p>
      </dgm:t>
    </dgm:pt>
    <dgm:pt modelId="{B4DE0194-EA1B-402E-9C84-5886E8F551A9}" type="sibTrans" cxnId="{152E8A99-5A1F-4B93-8A1F-CEBAE9C01235}">
      <dgm:prSet/>
      <dgm:spPr/>
      <dgm:t>
        <a:bodyPr/>
        <a:lstStyle/>
        <a:p>
          <a:endParaRPr lang="ru-RU"/>
        </a:p>
      </dgm:t>
    </dgm:pt>
    <dgm:pt modelId="{DE498D11-D781-455C-947F-B8DFE990DA35}">
      <dgm:prSet custT="1"/>
      <dgm:spPr/>
      <dgm:t>
        <a:bodyPr/>
        <a:lstStyle/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Недостаточно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отработан механизм  поддержки применения   композитных материалов в дорожном  хозяйстве.</a:t>
          </a:r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5C67EB0A-2914-47CC-8F62-6C4F98AF395E}" type="parTrans" cxnId="{219201FB-06DB-4E1C-B190-280F6F21CEE1}">
      <dgm:prSet/>
      <dgm:spPr/>
      <dgm:t>
        <a:bodyPr/>
        <a:lstStyle/>
        <a:p>
          <a:endParaRPr lang="ru-RU"/>
        </a:p>
      </dgm:t>
    </dgm:pt>
    <dgm:pt modelId="{6E14AE6F-EF7D-4AE3-8E18-26CE13B39FA3}" type="sibTrans" cxnId="{219201FB-06DB-4E1C-B190-280F6F21CEE1}">
      <dgm:prSet/>
      <dgm:spPr/>
      <dgm:t>
        <a:bodyPr/>
        <a:lstStyle/>
        <a:p>
          <a:endParaRPr lang="ru-RU"/>
        </a:p>
      </dgm:t>
    </dgm:pt>
    <dgm:pt modelId="{FBCB969B-ADFE-4CC2-9FEF-9DE9177DA587}">
      <dgm:prSet custT="1"/>
      <dgm:spPr/>
      <dgm:t>
        <a:bodyPr/>
        <a:lstStyle/>
        <a:p>
          <a:pPr rtl="0"/>
          <a:r>
            <a:rPr lang="ru-RU" sz="1800" kern="1200" spc="-100" dirty="0" smtClean="0">
              <a:latin typeface="+mn-lt"/>
              <a:ea typeface="+mj-ea"/>
              <a:cs typeface="+mj-cs"/>
            </a:rPr>
            <a:t>Отсутствие</a:t>
          </a:r>
          <a:r>
            <a:rPr lang="ru-RU" sz="500" kern="1200" dirty="0" smtClean="0"/>
            <a:t> 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межотраслевой системы подготовки кадров в сфере   применения композитов и изделий (конструкций) из них. </a:t>
          </a:r>
          <a:endParaRPr lang="ru-RU" sz="1800" kern="1200" spc="-100" dirty="0">
            <a:latin typeface="+mn-lt"/>
            <a:ea typeface="+mj-ea"/>
            <a:cs typeface="+mj-cs"/>
          </a:endParaRPr>
        </a:p>
      </dgm:t>
    </dgm:pt>
    <dgm:pt modelId="{22514F1D-3636-4B12-85AC-6D895C040CFB}" type="parTrans" cxnId="{121D93D4-78D0-46BA-9206-0F3B971CE5C7}">
      <dgm:prSet/>
      <dgm:spPr/>
      <dgm:t>
        <a:bodyPr/>
        <a:lstStyle/>
        <a:p>
          <a:endParaRPr lang="ru-RU"/>
        </a:p>
      </dgm:t>
    </dgm:pt>
    <dgm:pt modelId="{86D9EA10-57D5-4711-BAD3-710B81CDC197}" type="sibTrans" cxnId="{121D93D4-78D0-46BA-9206-0F3B971CE5C7}">
      <dgm:prSet/>
      <dgm:spPr/>
      <dgm:t>
        <a:bodyPr/>
        <a:lstStyle/>
        <a:p>
          <a:endParaRPr lang="ru-RU"/>
        </a:p>
      </dgm:t>
    </dgm:pt>
    <dgm:pt modelId="{452D4EAC-EF1D-4356-8420-3626C62AFEE4}" type="pres">
      <dgm:prSet presAssocID="{9CB0243C-102E-4BE1-BBDD-61DB39707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CA317-FFBE-4B39-9373-950F4C61CD71}" type="pres">
      <dgm:prSet presAssocID="{DD03DF45-1689-4E0C-A3D0-EABC12C34CB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B934A-A87C-4D15-AA17-4B97DDE8AEFA}" type="pres">
      <dgm:prSet presAssocID="{E6DDBC21-0845-42E3-8D44-6EFC6FF6E24B}" presName="spacer" presStyleCnt="0"/>
      <dgm:spPr/>
    </dgm:pt>
    <dgm:pt modelId="{03C01F48-34A0-46F8-8EC0-372BB09A9005}" type="pres">
      <dgm:prSet presAssocID="{D2AF9818-7790-44CA-9DA4-A8598C70FB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E1D27-5F19-4910-BB14-AAAD3AC8A923}" type="pres">
      <dgm:prSet presAssocID="{A2F40033-CC82-4A48-8BB9-B21223AE5F91}" presName="spacer" presStyleCnt="0"/>
      <dgm:spPr/>
    </dgm:pt>
    <dgm:pt modelId="{AF6F778F-1F85-483E-91D1-E4F7F1B3CDE2}" type="pres">
      <dgm:prSet presAssocID="{4C37EAD2-1E6D-48D4-A24B-6951D31B71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1B125-51A2-4962-98F0-6B9B104BDA63}" type="pres">
      <dgm:prSet presAssocID="{3C7BA18F-7F93-47D1-B954-C91D4F720215}" presName="spacer" presStyleCnt="0"/>
      <dgm:spPr/>
    </dgm:pt>
    <dgm:pt modelId="{42EEE1AE-0E43-41FC-9FAA-9FF7DD612990}" type="pres">
      <dgm:prSet presAssocID="{68521EE4-DE92-48F8-974A-4A75F455C9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0B9D-FE06-436E-BF41-0DBE1F590E11}" type="pres">
      <dgm:prSet presAssocID="{B4DE0194-EA1B-402E-9C84-5886E8F551A9}" presName="spacer" presStyleCnt="0"/>
      <dgm:spPr/>
    </dgm:pt>
    <dgm:pt modelId="{0F58A100-E6E4-4A73-A7EE-33F1A026EA82}" type="pres">
      <dgm:prSet presAssocID="{DE498D11-D781-455C-947F-B8DFE990DA3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522AF-15CD-4520-8AAE-8B8CB676ACC9}" type="pres">
      <dgm:prSet presAssocID="{6E14AE6F-EF7D-4AE3-8E18-26CE13B39FA3}" presName="spacer" presStyleCnt="0"/>
      <dgm:spPr/>
    </dgm:pt>
    <dgm:pt modelId="{9DA80C95-DAD7-45F4-BD71-48916F461582}" type="pres">
      <dgm:prSet presAssocID="{FBCB969B-ADFE-4CC2-9FEF-9DE9177DA5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29C52-8647-4FA3-A1D2-46E699380D2F}" type="presOf" srcId="{9CB0243C-102E-4BE1-BBDD-61DB39707E8F}" destId="{452D4EAC-EF1D-4356-8420-3626C62AFEE4}" srcOrd="0" destOrd="0" presId="urn:microsoft.com/office/officeart/2005/8/layout/vList2"/>
    <dgm:cxn modelId="{219201FB-06DB-4E1C-B190-280F6F21CEE1}" srcId="{9CB0243C-102E-4BE1-BBDD-61DB39707E8F}" destId="{DE498D11-D781-455C-947F-B8DFE990DA35}" srcOrd="4" destOrd="0" parTransId="{5C67EB0A-2914-47CC-8F62-6C4F98AF395E}" sibTransId="{6E14AE6F-EF7D-4AE3-8E18-26CE13B39FA3}"/>
    <dgm:cxn modelId="{AA29575B-5415-40D9-85A8-A666C1B07C0B}" type="presOf" srcId="{FBCB969B-ADFE-4CC2-9FEF-9DE9177DA587}" destId="{9DA80C95-DAD7-45F4-BD71-48916F461582}" srcOrd="0" destOrd="0" presId="urn:microsoft.com/office/officeart/2005/8/layout/vList2"/>
    <dgm:cxn modelId="{50D2F705-4960-4E02-8B8F-B25A919951AA}" srcId="{9CB0243C-102E-4BE1-BBDD-61DB39707E8F}" destId="{4C37EAD2-1E6D-48D4-A24B-6951D31B71E1}" srcOrd="2" destOrd="0" parTransId="{505DB4E8-0BDF-4887-9846-F420238AA0F7}" sibTransId="{3C7BA18F-7F93-47D1-B954-C91D4F720215}"/>
    <dgm:cxn modelId="{B8CE186E-8E40-4D9B-9CFC-97579CFD4ADF}" srcId="{9CB0243C-102E-4BE1-BBDD-61DB39707E8F}" destId="{DD03DF45-1689-4E0C-A3D0-EABC12C34CB3}" srcOrd="0" destOrd="0" parTransId="{E9BCB3D0-FE73-4987-8D51-5D1D6D0030C0}" sibTransId="{E6DDBC21-0845-42E3-8D44-6EFC6FF6E24B}"/>
    <dgm:cxn modelId="{121D93D4-78D0-46BA-9206-0F3B971CE5C7}" srcId="{9CB0243C-102E-4BE1-BBDD-61DB39707E8F}" destId="{FBCB969B-ADFE-4CC2-9FEF-9DE9177DA587}" srcOrd="5" destOrd="0" parTransId="{22514F1D-3636-4B12-85AC-6D895C040CFB}" sibTransId="{86D9EA10-57D5-4711-BAD3-710B81CDC197}"/>
    <dgm:cxn modelId="{59456DCA-08AD-431B-AE97-87B0AD18AA59}" type="presOf" srcId="{4C37EAD2-1E6D-48D4-A24B-6951D31B71E1}" destId="{AF6F778F-1F85-483E-91D1-E4F7F1B3CDE2}" srcOrd="0" destOrd="0" presId="urn:microsoft.com/office/officeart/2005/8/layout/vList2"/>
    <dgm:cxn modelId="{152E8A99-5A1F-4B93-8A1F-CEBAE9C01235}" srcId="{9CB0243C-102E-4BE1-BBDD-61DB39707E8F}" destId="{68521EE4-DE92-48F8-974A-4A75F455C922}" srcOrd="3" destOrd="0" parTransId="{B4402755-518F-4A5C-8E29-D4F600C4CB8F}" sibTransId="{B4DE0194-EA1B-402E-9C84-5886E8F551A9}"/>
    <dgm:cxn modelId="{0FC69B0D-A3AD-4455-B177-74CDA9DBB4AA}" type="presOf" srcId="{DD03DF45-1689-4E0C-A3D0-EABC12C34CB3}" destId="{43ECA317-FFBE-4B39-9373-950F4C61CD71}" srcOrd="0" destOrd="0" presId="urn:microsoft.com/office/officeart/2005/8/layout/vList2"/>
    <dgm:cxn modelId="{97E3C179-4048-4B5D-83D5-548F314B7DB6}" srcId="{9CB0243C-102E-4BE1-BBDD-61DB39707E8F}" destId="{D2AF9818-7790-44CA-9DA4-A8598C70FB69}" srcOrd="1" destOrd="0" parTransId="{705B3CA5-C6CE-4CF6-A643-FE2E68F3911B}" sibTransId="{A2F40033-CC82-4A48-8BB9-B21223AE5F91}"/>
    <dgm:cxn modelId="{1FD7BC3D-7D3D-4F0D-A008-95A8C91A8137}" type="presOf" srcId="{68521EE4-DE92-48F8-974A-4A75F455C922}" destId="{42EEE1AE-0E43-41FC-9FAA-9FF7DD612990}" srcOrd="0" destOrd="0" presId="urn:microsoft.com/office/officeart/2005/8/layout/vList2"/>
    <dgm:cxn modelId="{E0FCA421-138C-40A4-B00C-7E0B13F84267}" type="presOf" srcId="{DE498D11-D781-455C-947F-B8DFE990DA35}" destId="{0F58A100-E6E4-4A73-A7EE-33F1A026EA82}" srcOrd="0" destOrd="0" presId="urn:microsoft.com/office/officeart/2005/8/layout/vList2"/>
    <dgm:cxn modelId="{43E87003-26BA-49B5-836F-6A59BCE2A5E9}" type="presOf" srcId="{D2AF9818-7790-44CA-9DA4-A8598C70FB69}" destId="{03C01F48-34A0-46F8-8EC0-372BB09A9005}" srcOrd="0" destOrd="0" presId="urn:microsoft.com/office/officeart/2005/8/layout/vList2"/>
    <dgm:cxn modelId="{709C490A-E324-4251-822F-DC580D738772}" type="presParOf" srcId="{452D4EAC-EF1D-4356-8420-3626C62AFEE4}" destId="{43ECA317-FFBE-4B39-9373-950F4C61CD71}" srcOrd="0" destOrd="0" presId="urn:microsoft.com/office/officeart/2005/8/layout/vList2"/>
    <dgm:cxn modelId="{E894A24A-9F9A-490B-AE93-D9FD5F368967}" type="presParOf" srcId="{452D4EAC-EF1D-4356-8420-3626C62AFEE4}" destId="{D3FB934A-A87C-4D15-AA17-4B97DDE8AEFA}" srcOrd="1" destOrd="0" presId="urn:microsoft.com/office/officeart/2005/8/layout/vList2"/>
    <dgm:cxn modelId="{0D49A78D-51D8-4022-854E-F175F6B1BFD4}" type="presParOf" srcId="{452D4EAC-EF1D-4356-8420-3626C62AFEE4}" destId="{03C01F48-34A0-46F8-8EC0-372BB09A9005}" srcOrd="2" destOrd="0" presId="urn:microsoft.com/office/officeart/2005/8/layout/vList2"/>
    <dgm:cxn modelId="{B4DFB445-3253-47BA-B516-E6B843BB5B8B}" type="presParOf" srcId="{452D4EAC-EF1D-4356-8420-3626C62AFEE4}" destId="{34EE1D27-5F19-4910-BB14-AAAD3AC8A923}" srcOrd="3" destOrd="0" presId="urn:microsoft.com/office/officeart/2005/8/layout/vList2"/>
    <dgm:cxn modelId="{4CC437B4-7D4B-4F7A-AFA7-F0378D1A2122}" type="presParOf" srcId="{452D4EAC-EF1D-4356-8420-3626C62AFEE4}" destId="{AF6F778F-1F85-483E-91D1-E4F7F1B3CDE2}" srcOrd="4" destOrd="0" presId="urn:microsoft.com/office/officeart/2005/8/layout/vList2"/>
    <dgm:cxn modelId="{3B4368D9-B3CF-4C13-B82E-7656A898D95B}" type="presParOf" srcId="{452D4EAC-EF1D-4356-8420-3626C62AFEE4}" destId="{5571B125-51A2-4962-98F0-6B9B104BDA63}" srcOrd="5" destOrd="0" presId="urn:microsoft.com/office/officeart/2005/8/layout/vList2"/>
    <dgm:cxn modelId="{49303FA2-3B26-43FF-AF61-BB302CEEA21F}" type="presParOf" srcId="{452D4EAC-EF1D-4356-8420-3626C62AFEE4}" destId="{42EEE1AE-0E43-41FC-9FAA-9FF7DD612990}" srcOrd="6" destOrd="0" presId="urn:microsoft.com/office/officeart/2005/8/layout/vList2"/>
    <dgm:cxn modelId="{4A2AE522-A066-452F-966D-FA062D629870}" type="presParOf" srcId="{452D4EAC-EF1D-4356-8420-3626C62AFEE4}" destId="{061C0B9D-FE06-436E-BF41-0DBE1F590E11}" srcOrd="7" destOrd="0" presId="urn:microsoft.com/office/officeart/2005/8/layout/vList2"/>
    <dgm:cxn modelId="{7C191060-F8B6-4972-BBF6-E245BF3B805D}" type="presParOf" srcId="{452D4EAC-EF1D-4356-8420-3626C62AFEE4}" destId="{0F58A100-E6E4-4A73-A7EE-33F1A026EA82}" srcOrd="8" destOrd="0" presId="urn:microsoft.com/office/officeart/2005/8/layout/vList2"/>
    <dgm:cxn modelId="{6B853A05-3131-424C-89CC-5EFD3C85671A}" type="presParOf" srcId="{452D4EAC-EF1D-4356-8420-3626C62AFEE4}" destId="{9AB522AF-15CD-4520-8AAE-8B8CB676ACC9}" srcOrd="9" destOrd="0" presId="urn:microsoft.com/office/officeart/2005/8/layout/vList2"/>
    <dgm:cxn modelId="{879713B1-6513-4422-BD38-F6D9F1D9C6FB}" type="presParOf" srcId="{452D4EAC-EF1D-4356-8420-3626C62AFEE4}" destId="{9DA80C95-DAD7-45F4-BD71-48916F46158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B3E12-03E3-4FAD-BC7B-63C2AFFC8109}" type="doc">
      <dgm:prSet loTypeId="urn:microsoft.com/office/officeart/2005/8/layout/rings+Icon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83EA0-3C56-4B35-90DC-34ED9F44CA85}">
      <dgm:prSet custT="1"/>
      <dgm:spPr/>
      <dgm:t>
        <a:bodyPr/>
        <a:lstStyle/>
        <a:p>
          <a:pPr rtl="0"/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Увеличение спроса на продукцию из композиционных материалов (композитов) для широкого применения в дорожном хозяйстве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gm:t>
    </dgm:pt>
    <dgm:pt modelId="{F95D5B99-F07B-4B2F-8EBE-746E3BD82714}" type="parTrans" cxnId="{FD8AF73C-EB11-4607-AA70-4EB907BB6B85}">
      <dgm:prSet/>
      <dgm:spPr/>
      <dgm:t>
        <a:bodyPr/>
        <a:lstStyle/>
        <a:p>
          <a:endParaRPr lang="ru-RU"/>
        </a:p>
      </dgm:t>
    </dgm:pt>
    <dgm:pt modelId="{BD43147F-D814-44A3-9211-D2B16CE4F52E}" type="sibTrans" cxnId="{FD8AF73C-EB11-4607-AA70-4EB907BB6B85}">
      <dgm:prSet/>
      <dgm:spPr/>
      <dgm:t>
        <a:bodyPr/>
        <a:lstStyle/>
        <a:p>
          <a:endParaRPr lang="ru-RU"/>
        </a:p>
      </dgm:t>
    </dgm:pt>
    <dgm:pt modelId="{DE663D91-4D13-40B8-B9DC-DE2D79CFF21A}">
      <dgm:prSet custT="1"/>
      <dgm:spPr/>
      <dgm:t>
        <a:bodyPr/>
        <a:lstStyle/>
        <a:p>
          <a:pPr rtl="0"/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Увеличение объемов производства и потребления инновационной продукции композитной отрасли и увеличение сроков безремонтной эксплуатации зданий и сооружений, конструкций и изделий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gm:t>
    </dgm:pt>
    <dgm:pt modelId="{8485FB48-B41B-41ED-A148-C994C72FAE88}" type="parTrans" cxnId="{098449D1-E432-4112-9C08-32B05DC8BD5A}">
      <dgm:prSet/>
      <dgm:spPr/>
      <dgm:t>
        <a:bodyPr/>
        <a:lstStyle/>
        <a:p>
          <a:endParaRPr lang="ru-RU"/>
        </a:p>
      </dgm:t>
    </dgm:pt>
    <dgm:pt modelId="{ADC456DB-4E0D-4BA0-B0BB-B5E62FB04D36}" type="sibTrans" cxnId="{098449D1-E432-4112-9C08-32B05DC8BD5A}">
      <dgm:prSet/>
      <dgm:spPr/>
      <dgm:t>
        <a:bodyPr/>
        <a:lstStyle/>
        <a:p>
          <a:endParaRPr lang="ru-RU"/>
        </a:p>
      </dgm:t>
    </dgm:pt>
    <dgm:pt modelId="{3BB7F666-6F6D-46A1-9A54-0D981276A7B4}">
      <dgm:prSet custT="1"/>
      <dgm:spPr/>
      <dgm:t>
        <a:bodyPr/>
        <a:lstStyle/>
        <a:p>
          <a:pPr rtl="0"/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Повышение эффективности деятельности компаний дорожного хозяйства, курируемых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Росавтодором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, за счет применения композитов, конструкций и изделий из них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gm:t>
    </dgm:pt>
    <dgm:pt modelId="{2CD4D126-C572-4F58-83B9-1CA4275C3998}" type="parTrans" cxnId="{CDF7131C-37EA-41B2-93E5-9561561D4B9D}">
      <dgm:prSet/>
      <dgm:spPr/>
      <dgm:t>
        <a:bodyPr/>
        <a:lstStyle/>
        <a:p>
          <a:endParaRPr lang="ru-RU"/>
        </a:p>
      </dgm:t>
    </dgm:pt>
    <dgm:pt modelId="{ED3DB90A-C065-4ABC-AB21-C20E53AD3B75}" type="sibTrans" cxnId="{CDF7131C-37EA-41B2-93E5-9561561D4B9D}">
      <dgm:prSet/>
      <dgm:spPr/>
      <dgm:t>
        <a:bodyPr/>
        <a:lstStyle/>
        <a:p>
          <a:endParaRPr lang="ru-RU"/>
        </a:p>
      </dgm:t>
    </dgm:pt>
    <dgm:pt modelId="{A24C571A-B518-487B-8529-A90C22C62FF3}">
      <dgm:prSet custT="1"/>
      <dgm:spPr/>
      <dgm:t>
        <a:bodyPr/>
        <a:lstStyle/>
        <a:p>
          <a:pPr rtl="0"/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Повышение эффективности и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инновационности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 государственных закупок, осуществляемых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Росавтодором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 за счет применения композитов, конструкций и изделий из них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gm:t>
    </dgm:pt>
    <dgm:pt modelId="{F89E9568-0B17-4DCB-BD53-F8CAC80D3E2F}" type="parTrans" cxnId="{9F2CFA0E-BE8A-41DA-A2B4-8E1C829773E6}">
      <dgm:prSet/>
      <dgm:spPr/>
      <dgm:t>
        <a:bodyPr/>
        <a:lstStyle/>
        <a:p>
          <a:endParaRPr lang="ru-RU"/>
        </a:p>
      </dgm:t>
    </dgm:pt>
    <dgm:pt modelId="{DF8A73AD-CACF-41B6-8056-CAA66DABFA64}" type="sibTrans" cxnId="{9F2CFA0E-BE8A-41DA-A2B4-8E1C829773E6}">
      <dgm:prSet/>
      <dgm:spPr/>
      <dgm:t>
        <a:bodyPr/>
        <a:lstStyle/>
        <a:p>
          <a:endParaRPr lang="ru-RU"/>
        </a:p>
      </dgm:t>
    </dgm:pt>
    <dgm:pt modelId="{396E9304-EBC9-45CF-B402-7368147E45A5}" type="pres">
      <dgm:prSet presAssocID="{35DB3E12-03E3-4FAD-BC7B-63C2AFFC810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BBBB6-7770-4AEA-8C72-73E64EF22B14}" type="pres">
      <dgm:prSet presAssocID="{35DB3E12-03E3-4FAD-BC7B-63C2AFFC8109}" presName="ellipse1" presStyleLbl="vennNode1" presStyleIdx="0" presStyleCnt="4" custScaleY="58751" custLinFactNeighborX="62992" custLinFactNeighborY="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995B-7802-4E1D-9DF8-3403D42C4B98}" type="pres">
      <dgm:prSet presAssocID="{35DB3E12-03E3-4FAD-BC7B-63C2AFFC8109}" presName="ellipse2" presStyleLbl="vennNode1" presStyleIdx="1" presStyleCnt="4" custScaleX="132683" custScaleY="80000" custLinFactX="14938" custLinFactNeighborX="100000" custLinFactNeighborY="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E5782-8715-46C7-BD4F-8D0789AE80F3}" type="pres">
      <dgm:prSet presAssocID="{35DB3E12-03E3-4FAD-BC7B-63C2AFFC8109}" presName="ellipse3" presStyleLbl="vennNode1" presStyleIdx="2" presStyleCnt="4" custScaleX="114892" custScaleY="65000" custLinFactNeighborX="65200" custLinFactNeighborY="-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9F8C4-FE8D-41B6-AA42-6F94B9A95E56}" type="pres">
      <dgm:prSet presAssocID="{35DB3E12-03E3-4FAD-BC7B-63C2AFFC8109}" presName="ellipse4" presStyleLbl="vennNode1" presStyleIdx="3" presStyleCnt="4" custScaleX="105309" custScaleY="66154" custLinFactNeighborX="-91177" custLinFactNeighborY="-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C070A-1CD2-4A96-B79A-B2032C927097}" type="presOf" srcId="{A24C571A-B518-487B-8529-A90C22C62FF3}" destId="{9ABE5782-8715-46C7-BD4F-8D0789AE80F3}" srcOrd="0" destOrd="0" presId="urn:microsoft.com/office/officeart/2005/8/layout/rings+Icon"/>
    <dgm:cxn modelId="{CDF7131C-37EA-41B2-93E5-9561561D4B9D}" srcId="{35DB3E12-03E3-4FAD-BC7B-63C2AFFC8109}" destId="{3BB7F666-6F6D-46A1-9A54-0D981276A7B4}" srcOrd="3" destOrd="0" parTransId="{2CD4D126-C572-4F58-83B9-1CA4275C3998}" sibTransId="{ED3DB90A-C065-4ABC-AB21-C20E53AD3B75}"/>
    <dgm:cxn modelId="{B7A9BDA6-C31C-4423-B466-439E03A0CCAA}" type="presOf" srcId="{39783EA0-3C56-4B35-90DC-34ED9F44CA85}" destId="{3B6BBBB6-7770-4AEA-8C72-73E64EF22B14}" srcOrd="0" destOrd="0" presId="urn:microsoft.com/office/officeart/2005/8/layout/rings+Icon"/>
    <dgm:cxn modelId="{098449D1-E432-4112-9C08-32B05DC8BD5A}" srcId="{35DB3E12-03E3-4FAD-BC7B-63C2AFFC8109}" destId="{DE663D91-4D13-40B8-B9DC-DE2D79CFF21A}" srcOrd="1" destOrd="0" parTransId="{8485FB48-B41B-41ED-A148-C994C72FAE88}" sibTransId="{ADC456DB-4E0D-4BA0-B0BB-B5E62FB04D36}"/>
    <dgm:cxn modelId="{8D8CAD67-07B5-4ED3-BD65-F2D5468A7672}" type="presOf" srcId="{DE663D91-4D13-40B8-B9DC-DE2D79CFF21A}" destId="{2A60995B-7802-4E1D-9DF8-3403D42C4B98}" srcOrd="0" destOrd="0" presId="urn:microsoft.com/office/officeart/2005/8/layout/rings+Icon"/>
    <dgm:cxn modelId="{2F7E50F8-390C-4728-AD5F-BC681097AB96}" type="presOf" srcId="{35DB3E12-03E3-4FAD-BC7B-63C2AFFC8109}" destId="{396E9304-EBC9-45CF-B402-7368147E45A5}" srcOrd="0" destOrd="0" presId="urn:microsoft.com/office/officeart/2005/8/layout/rings+Icon"/>
    <dgm:cxn modelId="{66650F1F-2048-48D1-A5A0-6D201967113C}" type="presOf" srcId="{3BB7F666-6F6D-46A1-9A54-0D981276A7B4}" destId="{3789F8C4-FE8D-41B6-AA42-6F94B9A95E56}" srcOrd="0" destOrd="0" presId="urn:microsoft.com/office/officeart/2005/8/layout/rings+Icon"/>
    <dgm:cxn modelId="{FD8AF73C-EB11-4607-AA70-4EB907BB6B85}" srcId="{35DB3E12-03E3-4FAD-BC7B-63C2AFFC8109}" destId="{39783EA0-3C56-4B35-90DC-34ED9F44CA85}" srcOrd="0" destOrd="0" parTransId="{F95D5B99-F07B-4B2F-8EBE-746E3BD82714}" sibTransId="{BD43147F-D814-44A3-9211-D2B16CE4F52E}"/>
    <dgm:cxn modelId="{9F2CFA0E-BE8A-41DA-A2B4-8E1C829773E6}" srcId="{35DB3E12-03E3-4FAD-BC7B-63C2AFFC8109}" destId="{A24C571A-B518-487B-8529-A90C22C62FF3}" srcOrd="2" destOrd="0" parTransId="{F89E9568-0B17-4DCB-BD53-F8CAC80D3E2F}" sibTransId="{DF8A73AD-CACF-41B6-8056-CAA66DABFA64}"/>
    <dgm:cxn modelId="{6218A006-E85D-49CE-B206-9DA90974CC62}" type="presParOf" srcId="{396E9304-EBC9-45CF-B402-7368147E45A5}" destId="{3B6BBBB6-7770-4AEA-8C72-73E64EF22B14}" srcOrd="0" destOrd="0" presId="urn:microsoft.com/office/officeart/2005/8/layout/rings+Icon"/>
    <dgm:cxn modelId="{681DE996-59F8-4BEF-AA1C-59F251E4C622}" type="presParOf" srcId="{396E9304-EBC9-45CF-B402-7368147E45A5}" destId="{2A60995B-7802-4E1D-9DF8-3403D42C4B98}" srcOrd="1" destOrd="0" presId="urn:microsoft.com/office/officeart/2005/8/layout/rings+Icon"/>
    <dgm:cxn modelId="{9D81D141-48B4-4F57-9734-A3E9BBE73312}" type="presParOf" srcId="{396E9304-EBC9-45CF-B402-7368147E45A5}" destId="{9ABE5782-8715-46C7-BD4F-8D0789AE80F3}" srcOrd="2" destOrd="0" presId="urn:microsoft.com/office/officeart/2005/8/layout/rings+Icon"/>
    <dgm:cxn modelId="{8A957FD0-439B-4267-A01F-55DFFE39732F}" type="presParOf" srcId="{396E9304-EBC9-45CF-B402-7368147E45A5}" destId="{3789F8C4-FE8D-41B6-AA42-6F94B9A95E56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CA317-FFBE-4B39-9373-950F4C61CD71}">
      <dsp:nvSpPr>
        <dsp:cNvPr id="0" name=""/>
        <dsp:cNvSpPr/>
      </dsp:nvSpPr>
      <dsp:spPr>
        <a:xfrm>
          <a:off x="0" y="3782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pc="-100" dirty="0" smtClean="0">
            <a:latin typeface="+mn-lt"/>
            <a:ea typeface="+mj-ea"/>
            <a:cs typeface="+mj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Специалисты</a:t>
          </a:r>
          <a:r>
            <a:rPr lang="ru-RU" sz="12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не обладают должной информацией о возможностях и характеристиках геосинтетических материалов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46690"/>
        <a:ext cx="8411128" cy="793153"/>
      </dsp:txXfrm>
    </dsp:sp>
    <dsp:sp modelId="{03C01F48-34A0-46F8-8EC0-372BB09A9005}">
      <dsp:nvSpPr>
        <dsp:cNvPr id="0" name=""/>
        <dsp:cNvSpPr/>
      </dsp:nvSpPr>
      <dsp:spPr>
        <a:xfrm>
          <a:off x="0" y="890219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1249"/>
                <a:satOff val="-878"/>
                <a:lumOff val="512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61249"/>
                <a:satOff val="-878"/>
                <a:lumOff val="512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61249"/>
                <a:satOff val="-878"/>
                <a:lumOff val="512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61249"/>
                <a:satOff val="-878"/>
                <a:lumOff val="512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61249"/>
              <a:satOff val="-878"/>
              <a:lumOff val="512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pc="-100" dirty="0" smtClean="0">
            <a:latin typeface="+mn-lt"/>
            <a:ea typeface="+mj-ea"/>
            <a:cs typeface="+mj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Не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имеют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в полном объеме современной нормативно-технической документации, регламентирующей требования к производству и применению полимерных композитов и изделий (конструкций)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933127"/>
        <a:ext cx="8411128" cy="793153"/>
      </dsp:txXfrm>
    </dsp:sp>
    <dsp:sp modelId="{AF6F778F-1F85-483E-91D1-E4F7F1B3CDE2}">
      <dsp:nvSpPr>
        <dsp:cNvPr id="0" name=""/>
        <dsp:cNvSpPr/>
      </dsp:nvSpPr>
      <dsp:spPr>
        <a:xfrm>
          <a:off x="0" y="1776656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22498"/>
                <a:satOff val="-1757"/>
                <a:lumOff val="1024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122498"/>
                <a:satOff val="-1757"/>
                <a:lumOff val="1024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122498"/>
                <a:satOff val="-1757"/>
                <a:lumOff val="1024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122498"/>
                <a:satOff val="-1757"/>
                <a:lumOff val="1024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122498"/>
              <a:satOff val="-1757"/>
              <a:lumOff val="1024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При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реализации   инновационного раздела технического проекта возникают препятствия на стадии прохождения экспертизы проектной документации и внесения изменений в ранее утверждённую документацию</a:t>
          </a: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1819564"/>
        <a:ext cx="8411128" cy="793153"/>
      </dsp:txXfrm>
    </dsp:sp>
    <dsp:sp modelId="{42EEE1AE-0E43-41FC-9FAA-9FF7DD612990}">
      <dsp:nvSpPr>
        <dsp:cNvPr id="0" name=""/>
        <dsp:cNvSpPr/>
      </dsp:nvSpPr>
      <dsp:spPr>
        <a:xfrm>
          <a:off x="0" y="2663093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83747"/>
                <a:satOff val="-2635"/>
                <a:lumOff val="15369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183747"/>
                <a:satOff val="-2635"/>
                <a:lumOff val="15369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183747"/>
                <a:satOff val="-2635"/>
                <a:lumOff val="15369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183747"/>
                <a:satOff val="-2635"/>
                <a:lumOff val="15369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183747"/>
              <a:satOff val="-2635"/>
              <a:lumOff val="15369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При оценке стоимости инновационных проектных решений, </a:t>
          </a:r>
          <a:r>
            <a:rPr lang="ru-RU" sz="1800" kern="1200" spc="-100" dirty="0" err="1" smtClean="0">
              <a:latin typeface="+mn-lt"/>
              <a:ea typeface="+mj-ea"/>
              <a:cs typeface="+mj-cs"/>
            </a:rPr>
            <a:t>Главгосэкспертиза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 России требует наличие расценок в государственных элементных сметных нормах и федеральных единичных расценках на строительные работы.   </a:t>
          </a: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2706001"/>
        <a:ext cx="8411128" cy="793153"/>
      </dsp:txXfrm>
    </dsp:sp>
    <dsp:sp modelId="{0F58A100-E6E4-4A73-A7EE-33F1A026EA82}">
      <dsp:nvSpPr>
        <dsp:cNvPr id="0" name=""/>
        <dsp:cNvSpPr/>
      </dsp:nvSpPr>
      <dsp:spPr>
        <a:xfrm>
          <a:off x="0" y="3549529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44997"/>
                <a:satOff val="-3514"/>
                <a:lumOff val="2049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244997"/>
                <a:satOff val="-3514"/>
                <a:lumOff val="2049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244997"/>
                <a:satOff val="-3514"/>
                <a:lumOff val="204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244997"/>
                <a:satOff val="-3514"/>
                <a:lumOff val="204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244997"/>
              <a:satOff val="-3514"/>
              <a:lumOff val="20492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Недостаточно</a:t>
          </a:r>
          <a:r>
            <a:rPr lang="ru-RU" sz="500" kern="1200" dirty="0" smtClean="0"/>
            <a:t>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отработан механизм  поддержки применения   композитных материалов в дорожном  хозяйстве.</a:t>
          </a: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3592437"/>
        <a:ext cx="8411128" cy="793153"/>
      </dsp:txXfrm>
    </dsp:sp>
    <dsp:sp modelId="{9DA80C95-DAD7-45F4-BD71-48916F461582}">
      <dsp:nvSpPr>
        <dsp:cNvPr id="0" name=""/>
        <dsp:cNvSpPr/>
      </dsp:nvSpPr>
      <dsp:spPr>
        <a:xfrm>
          <a:off x="0" y="4435966"/>
          <a:ext cx="8496944" cy="8789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306246"/>
                <a:satOff val="-4392"/>
                <a:lumOff val="25615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80000"/>
              <a:hueOff val="306246"/>
              <a:satOff val="-4392"/>
              <a:lumOff val="25615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dirty="0" smtClean="0">
              <a:latin typeface="+mn-lt"/>
              <a:ea typeface="+mj-ea"/>
              <a:cs typeface="+mj-cs"/>
            </a:rPr>
            <a:t>Отсутствие</a:t>
          </a:r>
          <a:r>
            <a:rPr lang="ru-RU" sz="500" kern="1200" dirty="0" smtClean="0"/>
            <a:t>  </a:t>
          </a:r>
          <a:r>
            <a:rPr lang="ru-RU" sz="1800" kern="1200" spc="-100" dirty="0" smtClean="0">
              <a:latin typeface="+mn-lt"/>
              <a:ea typeface="+mj-ea"/>
              <a:cs typeface="+mj-cs"/>
            </a:rPr>
            <a:t>межотраслевой системы подготовки кадров в сфере   применения композитов и изделий (конструкций) из них. </a:t>
          </a:r>
          <a:endParaRPr lang="ru-RU" sz="1800" kern="1200" spc="-100" dirty="0">
            <a:latin typeface="+mn-lt"/>
            <a:ea typeface="+mj-ea"/>
            <a:cs typeface="+mj-cs"/>
          </a:endParaRPr>
        </a:p>
      </dsp:txBody>
      <dsp:txXfrm>
        <a:off x="42908" y="4478874"/>
        <a:ext cx="8411128" cy="793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BBB6-7770-4AEA-8C72-73E64EF22B14}">
      <dsp:nvSpPr>
        <dsp:cNvPr id="0" name=""/>
        <dsp:cNvSpPr/>
      </dsp:nvSpPr>
      <dsp:spPr>
        <a:xfrm>
          <a:off x="2555763" y="612079"/>
          <a:ext cx="2879955" cy="16922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Увеличение спроса на продукцию из композиционных материалов (композитов) для широкого применения в дорожном хозяйстве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sp:txBody>
      <dsp:txXfrm>
        <a:off x="2977523" y="859897"/>
        <a:ext cx="2036435" cy="1196573"/>
      </dsp:txXfrm>
    </dsp:sp>
    <dsp:sp modelId="{2A60995B-7802-4E1D-9DF8-3403D42C4B98}">
      <dsp:nvSpPr>
        <dsp:cNvPr id="0" name=""/>
        <dsp:cNvSpPr/>
      </dsp:nvSpPr>
      <dsp:spPr>
        <a:xfrm>
          <a:off x="5062884" y="2142242"/>
          <a:ext cx="3821211" cy="2304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Увеличение объемов производства и потребления инновационной продукции композитной отрасли и увеличение сроков безремонтной эксплуатации зданий и сооружений, конструкций и изделий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sp:txBody>
      <dsp:txXfrm>
        <a:off x="5622487" y="2479691"/>
        <a:ext cx="2702005" cy="1629348"/>
      </dsp:txXfrm>
    </dsp:sp>
    <dsp:sp modelId="{9ABE5782-8715-46C7-BD4F-8D0789AE80F3}">
      <dsp:nvSpPr>
        <dsp:cNvPr id="0" name=""/>
        <dsp:cNvSpPr/>
      </dsp:nvSpPr>
      <dsp:spPr>
        <a:xfrm>
          <a:off x="5367632" y="180019"/>
          <a:ext cx="3308838" cy="1872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Повышение эффективности и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инновационности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 государственных закупок, осуществляемых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Росавтодором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 за счет применения композитов, конструкций и изделий из них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sp:txBody>
      <dsp:txXfrm>
        <a:off x="5852200" y="454196"/>
        <a:ext cx="2339702" cy="1323846"/>
      </dsp:txXfrm>
    </dsp:sp>
    <dsp:sp modelId="{3789F8C4-FE8D-41B6-AA42-6F94B9A95E56}">
      <dsp:nvSpPr>
        <dsp:cNvPr id="0" name=""/>
        <dsp:cNvSpPr/>
      </dsp:nvSpPr>
      <dsp:spPr>
        <a:xfrm>
          <a:off x="2483764" y="2145007"/>
          <a:ext cx="3032852" cy="19054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Повышение эффективности деятельности компаний дорожного хозяйства, курируемых </a:t>
          </a:r>
          <a:r>
            <a:rPr lang="ru-RU" sz="1400" kern="1200" spc="-100" dirty="0" err="1" smtClean="0">
              <a:solidFill>
                <a:schemeClr val="bg1"/>
              </a:solidFill>
              <a:latin typeface="+mn-lt"/>
              <a:ea typeface="+mj-ea"/>
              <a:cs typeface="+mj-cs"/>
            </a:rPr>
            <a:t>Росавтодором</a:t>
          </a:r>
          <a:r>
            <a:rPr lang="ru-RU" sz="1400" kern="1200" spc="-1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, за счет применения композитов, конструкций и изделий из них</a:t>
          </a:r>
          <a:endParaRPr lang="ru-RU" sz="1400" kern="1200" spc="-100" dirty="0">
            <a:solidFill>
              <a:schemeClr val="bg1"/>
            </a:solidFill>
            <a:latin typeface="+mn-lt"/>
            <a:ea typeface="+mj-ea"/>
            <a:cs typeface="+mj-cs"/>
          </a:endParaRPr>
        </a:p>
      </dsp:txBody>
      <dsp:txXfrm>
        <a:off x="2927915" y="2424052"/>
        <a:ext cx="2144550" cy="134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59A7C-183B-4AE5-9ABF-4B7A237FDBA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AF1DA-4EC3-4FCB-947F-0CF77D1F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7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46B59-1174-4256-81A1-ACF7C0CD5F3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5EA2-78DC-4F1A-8124-2C9E6C59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1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588" y="1989667"/>
            <a:ext cx="6946900" cy="1176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7380288" y="2493433"/>
            <a:ext cx="0" cy="28786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"/>
          <a:stretch>
            <a:fillRect/>
          </a:stretch>
        </p:blipFill>
        <p:spPr bwMode="auto">
          <a:xfrm>
            <a:off x="0" y="2493434"/>
            <a:ext cx="9145588" cy="29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468313" y="3213101"/>
            <a:ext cx="6570662" cy="20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734051"/>
            <a:ext cx="6972300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7380288" y="2421467"/>
            <a:ext cx="0" cy="29527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588" y="53721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55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-1588" y="0"/>
            <a:ext cx="6734176" cy="1051984"/>
          </a:xfrm>
          <a:prstGeom prst="rect">
            <a:avLst/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116418"/>
            <a:ext cx="181451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971550" y="19051"/>
            <a:ext cx="0" cy="8276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" y="933451"/>
            <a:ext cx="69119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1588" y="6525685"/>
            <a:ext cx="8026400" cy="334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107951" y="188384"/>
            <a:ext cx="62071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443DC8FD-147C-493D-BF15-ECC57ADBBF08}" type="slidenum">
              <a:rPr lang="ru-RU" sz="28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5640918"/>
            <a:ext cx="7696200" cy="1051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07504" y="2420888"/>
            <a:ext cx="896029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Каменских Александр Николаевич-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Начальник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Управления научно-технических исследований и информационного обеспечения</a:t>
            </a: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Деятельность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Федерального дорожного агентства в области обеспечения внедрения современных 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геосинтетических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материалов»</a:t>
            </a:r>
          </a:p>
          <a:p>
            <a:pPr algn="ctr"/>
            <a:endParaRPr lang="ru-RU" altLang="ru-RU" sz="1400" dirty="0" smtClean="0">
              <a:solidFill>
                <a:schemeClr val="bg1"/>
              </a:solidFill>
            </a:endParaRPr>
          </a:p>
          <a:p>
            <a:pPr algn="ctr"/>
            <a:endParaRPr lang="ru-RU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«Дорога 2018»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642"/>
            <a:ext cx="418546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3"/>
          <a:stretch>
            <a:fillRect/>
          </a:stretch>
        </p:blipFill>
        <p:spPr bwMode="auto">
          <a:xfrm>
            <a:off x="6726238" y="375485"/>
            <a:ext cx="2341562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258" y="134076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За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2016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год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применено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около 9 млн. м2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геосинтетических материалов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на 171 участке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освоения на автомобильных дорогах общего пользования федерального значения,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по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отчетным данным Федеральных казенных учреждений за 2017 год уложено 4 млн. м2 </a:t>
            </a:r>
            <a:r>
              <a:rPr lang="ru-RU" spc="-100" dirty="0">
                <a:solidFill>
                  <a:schemeClr val="tx2"/>
                </a:solidFill>
              </a:rPr>
              <a:t>геосинтетических материалов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на 70 участках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освоения </a:t>
            </a:r>
            <a:r>
              <a:rPr lang="ru-RU" spc="-100" dirty="0">
                <a:solidFill>
                  <a:schemeClr val="tx2"/>
                </a:solidFill>
              </a:rPr>
              <a:t>на автомобильных дорогах общего пользования федерального значения,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по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прогнозу на 2018 год предусмотрена укладка 1,5 млн. м2 </a:t>
            </a:r>
            <a:r>
              <a:rPr lang="ru-RU" spc="-100" dirty="0">
                <a:solidFill>
                  <a:schemeClr val="tx2"/>
                </a:solidFill>
              </a:rPr>
              <a:t>геосинтетических материалов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на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35 участках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освоения.</a:t>
            </a:r>
            <a:endParaRPr lang="ru-RU" spc="-1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3000" y="215901"/>
            <a:ext cx="5843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Статистика применения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+mj-lt"/>
              </a:rPr>
              <a:t>геосинтетики</a:t>
            </a: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 на объектах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+mj-lt"/>
              </a:rPr>
              <a:t>Росавтодора</a:t>
            </a:r>
            <a:endParaRPr lang="ru-RU" alt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http://kayrosblog.ru/wp-content/uploads/2016/11/Ispolzovanie-geosintetikov-v-dorozhnom-stroitelst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39" y="1340768"/>
            <a:ext cx="4683025" cy="46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В декабре 2014 года заместителем руководителя Федерального дорожного агентства И.Г. Астаховым было подписано поручение об осуществлении контроля за применением геосинтетических материалов при строительстве, реконструкции и капитальном ремонте (от 02.12.14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№ ИА-1/49</a:t>
            </a:r>
            <a:r>
              <a:rPr lang="ru-RU" dirty="0">
                <a:solidFill>
                  <a:schemeClr val="tx2"/>
                </a:solidFill>
              </a:rPr>
              <a:t>). 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143000" y="29258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Предварительная работа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68" y="306896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В настоящее </a:t>
            </a:r>
            <a:r>
              <a:rPr lang="ru-RU" dirty="0" smtClean="0">
                <a:solidFill>
                  <a:schemeClr val="tx2"/>
                </a:solidFill>
              </a:rPr>
              <a:t>время в </a:t>
            </a:r>
            <a:r>
              <a:rPr lang="ru-RU" dirty="0" err="1" smtClean="0">
                <a:solidFill>
                  <a:schemeClr val="tx2"/>
                </a:solidFill>
              </a:rPr>
              <a:t>Росавтодоре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проходит согласование </a:t>
            </a:r>
            <a:r>
              <a:rPr lang="ru-RU" dirty="0" smtClean="0">
                <a:solidFill>
                  <a:schemeClr val="tx2"/>
                </a:solidFill>
              </a:rPr>
              <a:t>актуализированный </a:t>
            </a:r>
            <a:r>
              <a:rPr lang="ru-RU" dirty="0">
                <a:solidFill>
                  <a:schemeClr val="tx2"/>
                </a:solidFill>
              </a:rPr>
              <a:t>регламент, который будет действовать до введения в действие комплекса ПНСТ, регламентирующего методы определения долговечности и </a:t>
            </a:r>
            <a:r>
              <a:rPr lang="ru-RU" dirty="0" smtClean="0">
                <a:solidFill>
                  <a:schemeClr val="tx2"/>
                </a:solidFill>
              </a:rPr>
              <a:t>контроля </a:t>
            </a:r>
            <a:r>
              <a:rPr lang="ru-RU" dirty="0">
                <a:solidFill>
                  <a:schemeClr val="tx2"/>
                </a:solidFill>
              </a:rPr>
              <a:t>качества геосинтетических материалов, применяемых при строительстве, реконструкции и капитальном ремонте автомобильных дорог и </a:t>
            </a:r>
            <a:r>
              <a:rPr lang="ru-RU" dirty="0" smtClean="0">
                <a:solidFill>
                  <a:schemeClr val="tx2"/>
                </a:solidFill>
              </a:rPr>
              <a:t>искусственных сооружений </a:t>
            </a:r>
            <a:r>
              <a:rPr lang="ru-RU" dirty="0">
                <a:solidFill>
                  <a:schemeClr val="tx2"/>
                </a:solidFill>
              </a:rPr>
              <a:t>на них.</a:t>
            </a:r>
          </a:p>
        </p:txBody>
      </p:sp>
    </p:spTree>
    <p:extLst>
      <p:ext uri="{BB962C8B-B14F-4D97-AF65-F5344CB8AC3E}">
        <p14:creationId xmlns:p14="http://schemas.microsoft.com/office/powerpoint/2010/main" val="12749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29258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Испытания на долговечность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324" y="1268760"/>
            <a:ext cx="86409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Морозостойкость материала;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Устойчивость к УФ излучению;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Устойчивость к агрессивным средам (кислоте, щелочи);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Устойчивость к механическим повреждениям при укладке;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Устойчивость к микроорганизмам;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Коэффициент устойчивости ниточно-сварных швов.</a:t>
            </a:r>
          </a:p>
        </p:txBody>
      </p:sp>
    </p:spTree>
    <p:extLst>
      <p:ext uri="{BB962C8B-B14F-4D97-AF65-F5344CB8AC3E}">
        <p14:creationId xmlns:p14="http://schemas.microsoft.com/office/powerpoint/2010/main" val="228330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Росавтодор заинтересован в использовании качественных материалов при строительстве, реконструкции и </a:t>
            </a:r>
            <a:r>
              <a:rPr lang="ru-RU" dirty="0" smtClean="0">
                <a:solidFill>
                  <a:schemeClr val="tx2"/>
                </a:solidFill>
              </a:rPr>
              <a:t>ремонте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настоящее время можно констатировать отсутствие дефицита геосинтетических материалов, а значит </a:t>
            </a:r>
            <a:r>
              <a:rPr lang="ru-RU" dirty="0" smtClean="0">
                <a:solidFill>
                  <a:schemeClr val="tx2"/>
                </a:solidFill>
              </a:rPr>
              <a:t>можно говорить о </a:t>
            </a:r>
            <a:r>
              <a:rPr lang="ru-RU" dirty="0">
                <a:solidFill>
                  <a:schemeClr val="tx2"/>
                </a:solidFill>
              </a:rPr>
              <a:t>конкуренции на рынке дорожно-строительных геосинтетических </a:t>
            </a:r>
            <a:r>
              <a:rPr lang="ru-RU" dirty="0" smtClean="0">
                <a:solidFill>
                  <a:schemeClr val="tx2"/>
                </a:solidFill>
              </a:rPr>
              <a:t>материалов, </a:t>
            </a:r>
            <a:r>
              <a:rPr lang="ru-RU" dirty="0">
                <a:solidFill>
                  <a:schemeClr val="tx2"/>
                </a:solidFill>
              </a:rPr>
              <a:t>при этом применение геосинтетических материалов с определенными характеристиками является задачей выбора технических решений на основе технико-экономического сравнения вариантов на этапе включения их в проектную документацию со ссылкой на соответствующий нормативный документ.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связи с этим Федеральное дорожное агентство </a:t>
            </a:r>
            <a:r>
              <a:rPr lang="ru-RU" dirty="0" smtClean="0">
                <a:solidFill>
                  <a:schemeClr val="tx2"/>
                </a:solidFill>
              </a:rPr>
              <a:t>рекомендует </a:t>
            </a:r>
            <a:r>
              <a:rPr lang="ru-RU" dirty="0">
                <a:solidFill>
                  <a:schemeClr val="tx2"/>
                </a:solidFill>
              </a:rPr>
              <a:t>предприятиям – производителям геосинтетических материалов обеспечить продвижение на </a:t>
            </a:r>
            <a:r>
              <a:rPr lang="ru-RU" dirty="0" smtClean="0">
                <a:solidFill>
                  <a:schemeClr val="tx2"/>
                </a:solidFill>
              </a:rPr>
              <a:t>рынок </a:t>
            </a:r>
            <a:r>
              <a:rPr lang="ru-RU" dirty="0">
                <a:solidFill>
                  <a:schemeClr val="tx2"/>
                </a:solidFill>
              </a:rPr>
              <a:t>своих разработок самостоятельно, взаимодействуя с заинтересованными организациями на взаимовыгодных условиях, посредством использования рекламы, маркетинга и менеджмента, а также активного участия в широком обсуждении </a:t>
            </a:r>
            <a:r>
              <a:rPr lang="ru-RU" dirty="0" smtClean="0">
                <a:solidFill>
                  <a:schemeClr val="tx2"/>
                </a:solidFill>
              </a:rPr>
              <a:t>разрабатываемых документов </a:t>
            </a:r>
            <a:r>
              <a:rPr lang="ru-RU" dirty="0">
                <a:solidFill>
                  <a:schemeClr val="tx2"/>
                </a:solidFill>
              </a:rPr>
              <a:t>по стандартизации в области геосинтетических </a:t>
            </a:r>
            <a:r>
              <a:rPr lang="ru-RU" dirty="0" smtClean="0">
                <a:solidFill>
                  <a:schemeClr val="tx2"/>
                </a:solidFill>
              </a:rPr>
              <a:t>материалов на различных публичных и отраслевых информационных площадках.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3000" y="29258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Подведение итогов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68760"/>
            <a:ext cx="9144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288" y="1195918"/>
            <a:ext cx="8229600" cy="540173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b="1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defRPr/>
            </a:pPr>
            <a:endParaRPr lang="ru-RU" dirty="0">
              <a:solidFill>
                <a:srgbClr val="1A4B9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1761220" y="1268760"/>
            <a:ext cx="60198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803427"/>
            <a:ext cx="6799040" cy="452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642" y="1268760"/>
            <a:ext cx="83048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В </a:t>
            </a:r>
            <a:r>
              <a:rPr lang="en-US" sz="2400" spc="-100" dirty="0" smtClean="0">
                <a:solidFill>
                  <a:schemeClr val="tx2"/>
                </a:solidFill>
                <a:ea typeface="+mj-ea"/>
                <a:cs typeface="+mj-cs"/>
              </a:rPr>
              <a:t>IV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кв. 2018 года </a:t>
            </a:r>
            <a:r>
              <a:rPr lang="ru-RU" sz="2400" spc="-100" dirty="0">
                <a:solidFill>
                  <a:schemeClr val="tx2"/>
                </a:solidFill>
              </a:rPr>
              <a:t>в </a:t>
            </a:r>
            <a:r>
              <a:rPr lang="ru-RU" sz="2400" spc="-100" dirty="0" smtClean="0">
                <a:solidFill>
                  <a:schemeClr val="tx2"/>
                </a:solidFill>
              </a:rPr>
              <a:t>области строительства автомобильных дорог </a:t>
            </a:r>
            <a:r>
              <a:rPr lang="ru-RU" sz="2400" spc="-100" dirty="0" err="1" smtClean="0">
                <a:solidFill>
                  <a:schemeClr val="tx2"/>
                </a:solidFill>
                <a:ea typeface="+mj-ea"/>
                <a:cs typeface="+mj-cs"/>
              </a:rPr>
              <a:t>Росстандартом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spc="-100" dirty="0" smtClean="0">
                <a:solidFill>
                  <a:schemeClr val="tx2"/>
                </a:solidFill>
              </a:rPr>
              <a:t>России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введены в действие  14 </a:t>
            </a:r>
            <a:r>
              <a:rPr lang="ru-RU" sz="2400" spc="-100" dirty="0">
                <a:solidFill>
                  <a:schemeClr val="tx2"/>
                </a:solidFill>
                <a:ea typeface="+mj-ea"/>
                <a:cs typeface="+mj-cs"/>
              </a:rPr>
              <a:t>ГОСТ 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Р и 2 ПНСТ, </a:t>
            </a:r>
            <a:r>
              <a:rPr lang="ru-RU" sz="2400" spc="-100" dirty="0">
                <a:solidFill>
                  <a:schemeClr val="tx2"/>
                </a:solidFill>
              </a:rPr>
              <a:t>регламентирующих применение геосинтетических </a:t>
            </a:r>
            <a:r>
              <a:rPr lang="ru-RU" sz="2400" spc="-100" dirty="0" smtClean="0">
                <a:solidFill>
                  <a:schemeClr val="tx2"/>
                </a:solidFill>
              </a:rPr>
              <a:t>материалов,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а также </a:t>
            </a:r>
            <a:r>
              <a:rPr lang="ru-RU" sz="2400" spc="-100" dirty="0">
                <a:solidFill>
                  <a:schemeClr val="tx2"/>
                </a:solidFill>
              </a:rPr>
              <a:t>5 ОДМ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по тематике </a:t>
            </a:r>
            <a:r>
              <a:rPr lang="ru-RU" sz="2400" spc="-100" dirty="0" err="1" smtClean="0">
                <a:solidFill>
                  <a:schemeClr val="tx2"/>
                </a:solidFill>
                <a:ea typeface="+mj-ea"/>
                <a:cs typeface="+mj-cs"/>
              </a:rPr>
              <a:t>геосинтететических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материалов рекомендованы </a:t>
            </a:r>
            <a:r>
              <a:rPr lang="ru-RU" sz="2400" spc="-100" dirty="0" err="1">
                <a:solidFill>
                  <a:schemeClr val="tx2"/>
                </a:solidFill>
              </a:rPr>
              <a:t>Росавтодором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 к применению на автомобильных дорогах общего пользования федерального значения. </a:t>
            </a:r>
          </a:p>
          <a:p>
            <a:pPr algn="just"/>
            <a:endParaRPr lang="ru-RU" sz="24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just"/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Планом </a:t>
            </a:r>
            <a:r>
              <a:rPr lang="ru-RU" sz="2400" spc="-100" dirty="0">
                <a:solidFill>
                  <a:schemeClr val="tx2"/>
                </a:solidFill>
                <a:ea typeface="+mj-ea"/>
                <a:cs typeface="+mj-cs"/>
              </a:rPr>
              <a:t>НИОКР </a:t>
            </a:r>
            <a:r>
              <a:rPr lang="ru-RU" sz="2400" spc="-100" dirty="0" err="1" smtClean="0">
                <a:solidFill>
                  <a:schemeClr val="tx2"/>
                </a:solidFill>
                <a:ea typeface="+mj-ea"/>
                <a:cs typeface="+mj-cs"/>
              </a:rPr>
              <a:t>Росавтодора</a:t>
            </a:r>
            <a:r>
              <a:rPr lang="ru-RU" sz="2400" spc="-1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на </a:t>
            </a:r>
            <a:r>
              <a:rPr lang="ru-RU" sz="2400" spc="-100" dirty="0">
                <a:solidFill>
                  <a:schemeClr val="tx2"/>
                </a:solidFill>
                <a:ea typeface="+mj-ea"/>
                <a:cs typeface="+mj-cs"/>
              </a:rPr>
              <a:t>2018 </a:t>
            </a:r>
            <a:r>
              <a:rPr lang="ru-RU" sz="2400" spc="-100" dirty="0" smtClean="0">
                <a:solidFill>
                  <a:schemeClr val="tx2"/>
                </a:solidFill>
                <a:ea typeface="+mj-ea"/>
                <a:cs typeface="+mj-cs"/>
              </a:rPr>
              <a:t>год дополнительно предусмотрена разработка 7 НИР, связанных с проблематикой </a:t>
            </a:r>
            <a:r>
              <a:rPr lang="ru-RU" sz="2400" spc="-100" dirty="0">
                <a:solidFill>
                  <a:schemeClr val="tx2"/>
                </a:solidFill>
                <a:ea typeface="+mj-ea"/>
                <a:cs typeface="+mj-cs"/>
              </a:rPr>
              <a:t>обеспечения долговечности и применения геосинтетических материалов.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3000" y="215901"/>
            <a:ext cx="457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Статистика НИОКР</a:t>
            </a:r>
            <a:endParaRPr lang="ru-RU" altLang="ru-RU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7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7976" y="116632"/>
            <a:ext cx="5589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Стандарты по применению геосинтетических материалов</a:t>
            </a:r>
            <a:endParaRPr lang="ru-RU" alt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ru-RU" sz="1000" dirty="0" smtClean="0"/>
              <a:t>ГОСТ</a:t>
            </a:r>
            <a:r>
              <a:rPr lang="ru-RU" sz="1000" dirty="0"/>
              <a:t> Р 55028-2012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Классификация, термины и определения (гармонизирован с ISO 10318:2005 </a:t>
            </a:r>
            <a:r>
              <a:rPr lang="ru-RU" sz="1000" dirty="0" err="1"/>
              <a:t>Geosynthetics</a:t>
            </a:r>
            <a:r>
              <a:rPr lang="ru-RU" sz="1000" dirty="0"/>
              <a:t> - </a:t>
            </a:r>
            <a:r>
              <a:rPr lang="ru-RU" sz="1000" dirty="0" err="1"/>
              <a:t>Terms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definitions</a:t>
            </a:r>
            <a:r>
              <a:rPr lang="ru-RU" sz="1000" dirty="0"/>
              <a:t>);</a:t>
            </a:r>
          </a:p>
          <a:p>
            <a:pPr lvl="0"/>
            <a:r>
              <a:rPr lang="ru-RU" sz="1000" dirty="0"/>
              <a:t>ГОСТ Р 55029-2012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армирования асфальтобетонных слоев дорожной одежды. Технические требования</a:t>
            </a:r>
            <a:r>
              <a:rPr lang="en-US" sz="1000" dirty="0"/>
              <a:t> (</a:t>
            </a:r>
            <a:r>
              <a:rPr lang="ru-RU" sz="1000" dirty="0"/>
              <a:t>гармонизирован с</a:t>
            </a:r>
            <a:r>
              <a:rPr lang="en-US" sz="1000" dirty="0"/>
              <a:t> EN 15381:2008 Geotextiles and geotextile-related products - Characteristics required for use in pavements and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en-US" sz="1000" dirty="0" smtClean="0"/>
              <a:t>asphalt </a:t>
            </a:r>
            <a:r>
              <a:rPr lang="en-US" sz="1000" dirty="0"/>
              <a:t>overlays);</a:t>
            </a:r>
            <a:endParaRPr lang="ru-RU" sz="1000" dirty="0"/>
          </a:p>
          <a:p>
            <a:pPr lvl="0"/>
            <a:r>
              <a:rPr lang="ru-RU" sz="1000" dirty="0"/>
              <a:t>ГОСТ Р 55030-2012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 определения прочности при растяжении (гармонизирован с ISO 10319:2008 </a:t>
            </a:r>
            <a:r>
              <a:rPr lang="ru-RU" sz="1000" dirty="0" err="1"/>
              <a:t>Геотекстиль</a:t>
            </a:r>
            <a:r>
              <a:rPr lang="ru-RU" sz="1000" dirty="0"/>
              <a:t>. Испытания на растяжение с применением широкой ленты);</a:t>
            </a:r>
          </a:p>
          <a:p>
            <a:pPr lvl="0"/>
            <a:r>
              <a:rPr lang="ru-RU" sz="1000" dirty="0"/>
              <a:t>ГОСТ Р 55031-2012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 определения устойчивости к ультрафиолетовому излучению (гармонизирован с EN 12224 </a:t>
            </a:r>
            <a:r>
              <a:rPr lang="ru-RU" sz="1000" dirty="0" err="1"/>
              <a:t>Геотекстиль</a:t>
            </a:r>
            <a:r>
              <a:rPr lang="ru-RU" sz="1000" dirty="0"/>
              <a:t> и изделия из </a:t>
            </a:r>
            <a:r>
              <a:rPr lang="ru-RU" sz="1000" dirty="0" err="1"/>
              <a:t>геотекстиля</a:t>
            </a:r>
            <a:r>
              <a:rPr lang="ru-RU" sz="1000" dirty="0"/>
              <a:t>. Определение стойкости к старению);</a:t>
            </a:r>
          </a:p>
          <a:p>
            <a:pPr lvl="0"/>
            <a:r>
              <a:rPr lang="ru-RU" sz="1000" dirty="0"/>
              <a:t>ГОСТ Р 55032-2012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 определения устойчивости к многократному замораживанию и оттаиванию;</a:t>
            </a:r>
          </a:p>
          <a:p>
            <a:pPr lvl="0"/>
            <a:r>
              <a:rPr lang="ru-RU" sz="1000" dirty="0"/>
              <a:t>ГОСТ Р 55033-2012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 определения гибкости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при </a:t>
            </a:r>
            <a:r>
              <a:rPr lang="ru-RU" sz="1000" dirty="0"/>
              <a:t>отрицательных температурах;</a:t>
            </a:r>
          </a:p>
          <a:p>
            <a:pPr lvl="0"/>
            <a:r>
              <a:rPr lang="ru-RU" sz="1000" dirty="0"/>
              <a:t>ГОСТ Р 55034-2012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армирования асфальтобетонных слоев дорожной одежды. Метод определения </a:t>
            </a:r>
            <a:r>
              <a:rPr lang="ru-RU" sz="1000" dirty="0" smtClean="0"/>
              <a:t>теплостойкости;</a:t>
            </a:r>
          </a:p>
          <a:p>
            <a:pPr lvl="0"/>
            <a:r>
              <a:rPr lang="ru-RU" sz="1000" dirty="0" smtClean="0"/>
              <a:t>ГОСТ </a:t>
            </a:r>
            <a:r>
              <a:rPr lang="ru-RU" sz="1000" dirty="0"/>
              <a:t>Р 55035-2012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 определения устойчивости к агрессивным средам (гармонизирован с EN 14030:2003 </a:t>
            </a:r>
            <a:r>
              <a:rPr lang="ru-RU" sz="1000" dirty="0" err="1"/>
              <a:t>Геотекстиль</a:t>
            </a:r>
            <a:r>
              <a:rPr lang="ru-RU" sz="1000" dirty="0"/>
              <a:t> и изделия из </a:t>
            </a:r>
            <a:r>
              <a:rPr lang="ru-RU" sz="1000" dirty="0" err="1"/>
              <a:t>геотекстиля</a:t>
            </a:r>
            <a:r>
              <a:rPr lang="ru-RU" sz="1000" dirty="0"/>
              <a:t>. Метод испытаний для определения стойкости к кислотным и щелочным средам);</a:t>
            </a:r>
          </a:p>
          <a:p>
            <a:pPr lvl="0"/>
            <a:endParaRPr lang="ru-RU" sz="1000" dirty="0" smtClean="0"/>
          </a:p>
          <a:p>
            <a:pPr lvl="0"/>
            <a:endParaRPr lang="ru-RU" sz="1000" dirty="0"/>
          </a:p>
          <a:p>
            <a:pPr lvl="0"/>
            <a:endParaRPr lang="ru-RU" sz="1000" dirty="0" smtClean="0"/>
          </a:p>
          <a:p>
            <a:pPr lvl="0"/>
            <a:r>
              <a:rPr lang="ru-RU" sz="1000" dirty="0" smtClean="0"/>
              <a:t>ГОСТ </a:t>
            </a:r>
            <a:r>
              <a:rPr lang="ru-RU" sz="1000" dirty="0"/>
              <a:t>Р 56338-2015 «Дороги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армирования нижних слоев основания. Технические требования</a:t>
            </a:r>
            <a:r>
              <a:rPr lang="en-US" sz="1000" dirty="0"/>
              <a:t>», </a:t>
            </a:r>
            <a:r>
              <a:rPr lang="ru-RU" sz="1000" dirty="0"/>
              <a:t>гармонизирован с</a:t>
            </a:r>
            <a:r>
              <a:rPr lang="en-US" sz="1000" dirty="0"/>
              <a:t> EN 13249-2005 Geotextiles and geotextile-related products - Required characteristics for use in the construction of roads and other trafficked areas;</a:t>
            </a:r>
            <a:endParaRPr lang="ru-RU" sz="1000" dirty="0"/>
          </a:p>
          <a:p>
            <a:pPr lvl="0"/>
            <a:r>
              <a:rPr lang="ru-RU" sz="1000" dirty="0"/>
              <a:t>ГОСТ Р 56337-2015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. Метод определения прочности при динамическом продавливании (испытание падающим конусом), гармонизирован с  </a:t>
            </a:r>
            <a:r>
              <a:rPr lang="en-US" sz="1000" dirty="0"/>
              <a:t>ISO</a:t>
            </a:r>
            <a:r>
              <a:rPr lang="ru-RU" sz="1000" dirty="0"/>
              <a:t> 13433:2006 </a:t>
            </a:r>
            <a:r>
              <a:rPr lang="en-US" sz="1000" dirty="0" err="1"/>
              <a:t>Geosynthetics</a:t>
            </a:r>
            <a:r>
              <a:rPr lang="ru-RU" sz="1000" dirty="0"/>
              <a:t> - </a:t>
            </a:r>
            <a:r>
              <a:rPr lang="en-US" sz="1000" dirty="0"/>
              <a:t>Dynamic perforation test</a:t>
            </a:r>
            <a:r>
              <a:rPr lang="ru-RU" sz="1000" dirty="0"/>
              <a:t> (</a:t>
            </a:r>
            <a:r>
              <a:rPr lang="en-US" sz="1000" dirty="0"/>
              <a:t>cone drop test</a:t>
            </a:r>
            <a:r>
              <a:rPr lang="ru-RU" sz="1000" dirty="0"/>
              <a:t>);</a:t>
            </a:r>
          </a:p>
          <a:p>
            <a:pPr lvl="0"/>
            <a:r>
              <a:rPr lang="ru-RU" sz="1000" dirty="0"/>
              <a:t>ГОСТ Р  56335-2015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. Метод определения прочности при статическом продавливании, гармонизирован с </a:t>
            </a:r>
            <a:r>
              <a:rPr lang="en-US" sz="1000" dirty="0"/>
              <a:t>ISO</a:t>
            </a:r>
            <a:r>
              <a:rPr lang="ru-RU" sz="1000" dirty="0"/>
              <a:t> 12236:2006 </a:t>
            </a:r>
            <a:r>
              <a:rPr lang="en-US" sz="1000" dirty="0" err="1"/>
              <a:t>Geosynthetics</a:t>
            </a:r>
            <a:r>
              <a:rPr lang="ru-RU" sz="1000" dirty="0"/>
              <a:t> - </a:t>
            </a:r>
            <a:r>
              <a:rPr lang="en-US" sz="1000" dirty="0"/>
              <a:t>Static puncture test</a:t>
            </a:r>
            <a:r>
              <a:rPr lang="ru-RU" sz="1000" dirty="0"/>
              <a:t> (</a:t>
            </a:r>
            <a:r>
              <a:rPr lang="en-US" sz="1000" dirty="0"/>
              <a:t>CBR test</a:t>
            </a:r>
            <a:r>
              <a:rPr lang="ru-RU" sz="1000" dirty="0"/>
              <a:t>);</a:t>
            </a:r>
          </a:p>
          <a:p>
            <a:pPr lvl="0"/>
            <a:r>
              <a:rPr lang="ru-RU" sz="1000" dirty="0"/>
              <a:t>ГОСТ Р 56339-2015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. Метод определения ползучести при растяжении и разрыва при ползучести, гармонизирован с </a:t>
            </a:r>
            <a:r>
              <a:rPr lang="en-US" sz="1000" dirty="0"/>
              <a:t>ISO</a:t>
            </a:r>
            <a:r>
              <a:rPr lang="ru-RU" sz="1000" dirty="0"/>
              <a:t> 13431:1999 </a:t>
            </a:r>
            <a:r>
              <a:rPr lang="en-US" sz="1000" dirty="0"/>
              <a:t>Geotextiles and geotextile</a:t>
            </a:r>
            <a:r>
              <a:rPr lang="ru-RU" sz="1000" dirty="0"/>
              <a:t>-</a:t>
            </a:r>
            <a:r>
              <a:rPr lang="en-US" sz="1000" dirty="0"/>
              <a:t>related products</a:t>
            </a:r>
            <a:r>
              <a:rPr lang="ru-RU" sz="1000" dirty="0"/>
              <a:t> - </a:t>
            </a:r>
            <a:r>
              <a:rPr lang="en-US" sz="1000" dirty="0"/>
              <a:t>Determination of tensile creep and creep rupture behavior</a:t>
            </a:r>
            <a:r>
              <a:rPr lang="ru-RU" sz="1000" dirty="0"/>
              <a:t>;</a:t>
            </a:r>
          </a:p>
          <a:p>
            <a:pPr lvl="0"/>
            <a:r>
              <a:rPr lang="ru-RU" sz="1000" dirty="0"/>
              <a:t>ГОСТ Р 56336-2015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. Метод определения стойкости к циклическим нагрузкам, гармонизирован с </a:t>
            </a:r>
            <a:r>
              <a:rPr lang="en-US" sz="1000" dirty="0"/>
              <a:t>ISO</a:t>
            </a:r>
            <a:r>
              <a:rPr lang="ru-RU" sz="1000" dirty="0"/>
              <a:t> 10722:2007 </a:t>
            </a:r>
            <a:r>
              <a:rPr lang="en-US" sz="1000" dirty="0" err="1"/>
              <a:t>Geosynthetics</a:t>
            </a:r>
            <a:r>
              <a:rPr lang="ru-RU" sz="1000" dirty="0"/>
              <a:t> - </a:t>
            </a:r>
            <a:r>
              <a:rPr lang="en-US" sz="1000" dirty="0"/>
              <a:t>Index test procedure for the evaluation of mechanical damage under repeated loading</a:t>
            </a:r>
            <a:r>
              <a:rPr lang="ru-RU" sz="1000" dirty="0"/>
              <a:t> - </a:t>
            </a:r>
            <a:r>
              <a:rPr lang="en-US" sz="1000" dirty="0"/>
              <a:t>Damage caused by granular material</a:t>
            </a:r>
            <a:r>
              <a:rPr lang="ru-RU" sz="1000" dirty="0"/>
              <a:t>;</a:t>
            </a:r>
          </a:p>
          <a:p>
            <a:pPr lvl="0"/>
            <a:r>
              <a:rPr lang="ru-RU" sz="1000" dirty="0"/>
              <a:t>ГОСТ Р 56419-2015 </a:t>
            </a:r>
            <a:r>
              <a:rPr lang="ru-RU" sz="1000" dirty="0" smtClean="0"/>
              <a:t> Дороги </a:t>
            </a:r>
            <a:r>
              <a:rPr lang="ru-RU" sz="1000" dirty="0"/>
              <a:t>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разделения слоев дорожной одежды из минеральных материалов. Технические требования;</a:t>
            </a:r>
          </a:p>
          <a:p>
            <a:pPr lvl="0"/>
            <a:r>
              <a:rPr lang="ru-RU" sz="1000" dirty="0"/>
              <a:t>ПНСТ 20-2014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дренирования. Общие технические условия. (Дренирование – сбор и перенос осадков, грунтовой воды и другой жидкости в плоскости материала);</a:t>
            </a:r>
          </a:p>
          <a:p>
            <a:pPr lvl="0"/>
            <a:r>
              <a:rPr lang="ru-RU" sz="1000" dirty="0"/>
              <a:t>ПНСТ 132-2016 Дороги автомобильные общего пользования. Материалы </a:t>
            </a:r>
            <a:r>
              <a:rPr lang="ru-RU" sz="1000" dirty="0" err="1"/>
              <a:t>геосинтетические</a:t>
            </a:r>
            <a:r>
              <a:rPr lang="ru-RU" sz="1000" dirty="0"/>
              <a:t> для дорожного строительства. Методика определения устойчивости </a:t>
            </a:r>
            <a:r>
              <a:rPr lang="ru-RU" sz="1000" dirty="0" err="1"/>
              <a:t>геосинтетических</a:t>
            </a:r>
            <a:r>
              <a:rPr lang="ru-RU" sz="1000" dirty="0"/>
              <a:t> материалов к микробиологическому воздействию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4117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215901"/>
            <a:ext cx="5589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План НИОКР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+mj-lt"/>
              </a:rPr>
              <a:t>Росавтодора</a:t>
            </a: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  на 2018</a:t>
            </a:r>
            <a:endParaRPr lang="ru-RU" alt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7484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Разработка комплекса ПНСТ по исследованию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материалов, выполняющих функцию борьбы с эрозией откосов и устанавливающего методику определения  водопроницаемости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Разработка комплекса ПНСТ, устанавливающих методы определения долговечности и контроль качества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материалов, применяемых при строительстве, реконструкции и капитальном ремонте автомобильных дорог и сооружений на них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Разработка ГОСТ Р «Дороги автомобильные общего пользования. Материалы </a:t>
            </a:r>
            <a:r>
              <a:rPr lang="ru-RU" sz="1400" dirty="0" err="1"/>
              <a:t>геосинтетические</a:t>
            </a:r>
            <a:r>
              <a:rPr lang="ru-RU" sz="1400" dirty="0"/>
              <a:t>. Метод определения устойчивости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 к микробиологическому разложению в грунте</a:t>
            </a:r>
            <a:r>
              <a:rPr lang="ru-RU" sz="1400" dirty="0" smtClean="0"/>
              <a:t>»;</a:t>
            </a:r>
          </a:p>
          <a:p>
            <a:endParaRPr lang="ru-RU" sz="1400" dirty="0"/>
          </a:p>
          <a:p>
            <a:r>
              <a:rPr lang="ru-RU" sz="1400" dirty="0"/>
              <a:t>Обновление ГОСТ Р 55029-2012 «Дороги автомобильные общего пользования. Материалы </a:t>
            </a:r>
            <a:r>
              <a:rPr lang="ru-RU" sz="1400" dirty="0" err="1"/>
              <a:t>геосинтетические</a:t>
            </a:r>
            <a:r>
              <a:rPr lang="ru-RU" sz="1400" dirty="0"/>
              <a:t> для армирования асфальтобетонных слоев дорожной одежды. Технические требования</a:t>
            </a:r>
            <a:r>
              <a:rPr lang="ru-RU" sz="1400" dirty="0" smtClean="0"/>
              <a:t>»;</a:t>
            </a:r>
          </a:p>
          <a:p>
            <a:endParaRPr lang="ru-RU" sz="1400" dirty="0"/>
          </a:p>
          <a:p>
            <a:r>
              <a:rPr lang="ru-RU" sz="1400" dirty="0"/>
              <a:t>Разработка ОДМ «Типовые технические решения для насыпей на свайном основании с гибким ростверком из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</a:t>
            </a:r>
            <a:r>
              <a:rPr lang="ru-RU" sz="1400" dirty="0" smtClean="0"/>
              <a:t>»;</a:t>
            </a:r>
          </a:p>
          <a:p>
            <a:endParaRPr lang="ru-RU" sz="1400" dirty="0"/>
          </a:p>
          <a:p>
            <a:r>
              <a:rPr lang="ru-RU" sz="1400" dirty="0"/>
              <a:t>Разработка ОДМ «Методические рекомендации по расчету насыпей автомобильных дорог на слабых грунтах основания с применением </a:t>
            </a:r>
            <a:r>
              <a:rPr lang="ru-RU" sz="1400" dirty="0" err="1"/>
              <a:t>геосинтетических</a:t>
            </a:r>
            <a:r>
              <a:rPr lang="ru-RU" sz="1400" dirty="0"/>
              <a:t> материалов»</a:t>
            </a:r>
          </a:p>
        </p:txBody>
      </p:sp>
    </p:spTree>
    <p:extLst>
      <p:ext uri="{BB962C8B-B14F-4D97-AF65-F5344CB8AC3E}">
        <p14:creationId xmlns:p14="http://schemas.microsoft.com/office/powerpoint/2010/main" val="108374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7"/>
            <a:ext cx="2088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chemeClr val="bg1"/>
                </a:solidFill>
              </a:rPr>
              <a:t>План НИОКР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49856" y="148478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spc="-100" dirty="0">
                <a:solidFill>
                  <a:schemeClr val="tx2"/>
                </a:solidFill>
                <a:ea typeface="+mj-ea"/>
                <a:cs typeface="+mj-cs"/>
              </a:rPr>
              <a:t>Всего, согласно приказа </a:t>
            </a:r>
            <a:r>
              <a:rPr lang="ru-RU" sz="2000" spc="-100" dirty="0" smtClean="0">
                <a:solidFill>
                  <a:schemeClr val="tx2"/>
                </a:solidFill>
                <a:ea typeface="+mj-ea"/>
                <a:cs typeface="+mj-cs"/>
              </a:rPr>
              <a:t>Минтранса России от </a:t>
            </a:r>
            <a:r>
              <a:rPr lang="ru-RU" sz="2000" spc="-100" dirty="0">
                <a:solidFill>
                  <a:schemeClr val="tx2"/>
                </a:solidFill>
                <a:ea typeface="+mj-ea"/>
                <a:cs typeface="+mj-cs"/>
              </a:rPr>
              <a:t>28 сентября 2017 года № 395, до 2020 года </a:t>
            </a:r>
            <a:r>
              <a:rPr lang="ru-RU" sz="2000" spc="-100" dirty="0" smtClean="0">
                <a:solidFill>
                  <a:schemeClr val="tx2"/>
                </a:solidFill>
                <a:ea typeface="+mj-ea"/>
                <a:cs typeface="+mj-cs"/>
              </a:rPr>
              <a:t>предполагается переработать </a:t>
            </a:r>
            <a:r>
              <a:rPr lang="ru-RU" sz="2000" spc="-100" dirty="0">
                <a:solidFill>
                  <a:schemeClr val="tx2"/>
                </a:solidFill>
                <a:ea typeface="+mj-ea"/>
                <a:cs typeface="+mj-cs"/>
              </a:rPr>
              <a:t>и </a:t>
            </a:r>
            <a:r>
              <a:rPr lang="ru-RU" sz="2000" spc="-100" dirty="0" smtClean="0">
                <a:solidFill>
                  <a:schemeClr val="tx2"/>
                </a:solidFill>
                <a:ea typeface="+mj-ea"/>
                <a:cs typeface="+mj-cs"/>
              </a:rPr>
              <a:t>обновить более</a:t>
            </a:r>
            <a:br>
              <a:rPr lang="ru-RU" sz="2000" spc="-1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2000" b="1" spc="-100" dirty="0" smtClean="0">
                <a:solidFill>
                  <a:schemeClr val="tx2"/>
                </a:solidFill>
                <a:ea typeface="+mj-ea"/>
                <a:cs typeface="+mj-cs"/>
              </a:rPr>
              <a:t>10 документов </a:t>
            </a:r>
            <a:r>
              <a:rPr lang="ru-RU" sz="2000" spc="-100" dirty="0" smtClean="0">
                <a:solidFill>
                  <a:schemeClr val="tx2"/>
                </a:solidFill>
                <a:ea typeface="+mj-ea"/>
                <a:cs typeface="+mj-cs"/>
              </a:rPr>
              <a:t>по стандартизации, </a:t>
            </a:r>
            <a:r>
              <a:rPr lang="ru-RU" sz="2000" spc="-100" dirty="0">
                <a:solidFill>
                  <a:schemeClr val="tx2"/>
                </a:solidFill>
                <a:ea typeface="+mj-ea"/>
                <a:cs typeface="+mj-cs"/>
              </a:rPr>
              <a:t>регламентирующих применение геосинтетических материалов в дорожном хозяйстве.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49" y="3212976"/>
            <a:ext cx="3886125" cy="3238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geotekstil-ua.com/wp-content/uploads/2014/02/Geosetka-asfaltna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r="20268"/>
          <a:stretch/>
        </p:blipFill>
        <p:spPr bwMode="auto">
          <a:xfrm>
            <a:off x="467544" y="3212976"/>
            <a:ext cx="3744416" cy="31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143000" y="215901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Примеры применения геосинтетических материалов</a:t>
            </a:r>
            <a:endParaRPr lang="ru-RU" alt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88" y="14127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Геосинтетические </a:t>
            </a:r>
            <a:r>
              <a:rPr lang="ru-RU" dirty="0" smtClean="0">
                <a:solidFill>
                  <a:schemeClr val="tx2"/>
                </a:solidFill>
              </a:rPr>
              <a:t>материалы в дорожном строительстве, </a:t>
            </a:r>
            <a:r>
              <a:rPr lang="ru-RU" dirty="0">
                <a:solidFill>
                  <a:schemeClr val="tx2"/>
                </a:solidFill>
              </a:rPr>
              <a:t>как правило, используются для армирования </a:t>
            </a:r>
            <a:r>
              <a:rPr lang="ru-RU" dirty="0" smtClean="0">
                <a:solidFill>
                  <a:schemeClr val="tx2"/>
                </a:solidFill>
              </a:rPr>
              <a:t>конструктивных слоев земляного </a:t>
            </a:r>
            <a:r>
              <a:rPr lang="ru-RU" dirty="0">
                <a:solidFill>
                  <a:schemeClr val="tx2"/>
                </a:solidFill>
              </a:rPr>
              <a:t>полотна, дорожной одежды, укрепления откосов насыпи, оголовков водопропускных труб и подходов к </a:t>
            </a:r>
            <a:r>
              <a:rPr lang="ru-RU" dirty="0" smtClean="0">
                <a:solidFill>
                  <a:schemeClr val="tx2"/>
                </a:solidFill>
              </a:rPr>
              <a:t>мостам и пр.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3" y="2890104"/>
            <a:ext cx="4142176" cy="310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0" y="2890104"/>
            <a:ext cx="4440589" cy="310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85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9794862"/>
              </p:ext>
            </p:extLst>
          </p:nvPr>
        </p:nvGraphicFramePr>
        <p:xfrm>
          <a:off x="323528" y="1196752"/>
          <a:ext cx="8496944" cy="531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3000" y="188640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Проблемы отсутствия системы регламентации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600" y="1556792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В настоящее время применение геосинтетических материалов 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на объектах Федерального дорожного </a:t>
            </a:r>
            <a:r>
              <a:rPr lang="ru-RU" spc="-100" dirty="0" err="1" smtClean="0">
                <a:solidFill>
                  <a:schemeClr val="tx2"/>
                </a:solidFill>
                <a:ea typeface="+mj-ea"/>
                <a:cs typeface="+mj-cs"/>
              </a:rPr>
              <a:t>агенства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 осуществляется </a:t>
            </a:r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в рамках реализации комплексной программы внедрения композитных материалов в дорожную отрасль, подписанной 4 декабря 2015 года и рассчитанной до 2020 года</a:t>
            </a:r>
            <a:r>
              <a:rPr lang="ru-RU" spc="-100" dirty="0" smtClean="0">
                <a:solidFill>
                  <a:schemeClr val="tx2"/>
                </a:solidFill>
                <a:ea typeface="+mj-ea"/>
                <a:cs typeface="+mj-cs"/>
              </a:rPr>
              <a:t>.</a:t>
            </a:r>
          </a:p>
          <a:p>
            <a:pPr marL="266700" algn="just"/>
            <a:endParaRPr lang="ru-RU" spc="-100" dirty="0" smtClean="0">
              <a:solidFill>
                <a:schemeClr val="tx2"/>
              </a:solidFill>
            </a:endParaRPr>
          </a:p>
          <a:p>
            <a:pPr marL="266700" algn="just"/>
            <a:r>
              <a:rPr lang="ru-RU" spc="-100" dirty="0" smtClean="0">
                <a:solidFill>
                  <a:schemeClr val="tx2"/>
                </a:solidFill>
              </a:rPr>
              <a:t>Ключевой </a:t>
            </a:r>
            <a:r>
              <a:rPr lang="ru-RU" spc="-100" dirty="0">
                <a:solidFill>
                  <a:schemeClr val="tx2"/>
                </a:solidFill>
              </a:rPr>
              <a:t>целью программы является создание условий наибольшего благоприятствования для масштабного применения современных эффективных полимерных композитов, конструкций и изделий из них в дорожном комплексе России.</a:t>
            </a:r>
          </a:p>
          <a:p>
            <a:pPr marL="266700"/>
            <a:endParaRPr lang="ru-RU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143000" y="29258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Подписание программы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 descr="http://rosavtodor.ru/storage/p/2014/12/04/1417696752_635206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9"/>
          <a:stretch/>
        </p:blipFill>
        <p:spPr bwMode="auto">
          <a:xfrm>
            <a:off x="5584280" y="1731766"/>
            <a:ext cx="3051720" cy="342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>
            <a:off x="1547664" y="4473116"/>
            <a:ext cx="4167336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23728" y="2613298"/>
            <a:ext cx="345638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986588" y="0"/>
            <a:ext cx="2005012" cy="1051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034"/>
            <a:ext cx="1473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93354"/>
            <a:ext cx="8964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-100" dirty="0">
                <a:solidFill>
                  <a:schemeClr val="tx2"/>
                </a:solidFill>
                <a:ea typeface="+mj-ea"/>
                <a:cs typeface="+mj-cs"/>
              </a:rPr>
              <a:t>Цель программы:</a:t>
            </a:r>
          </a:p>
          <a:p>
            <a:r>
              <a:rPr lang="ru-RU" sz="1600" spc="-100" dirty="0">
                <a:solidFill>
                  <a:schemeClr val="tx2"/>
                </a:solidFill>
                <a:ea typeface="+mj-ea"/>
                <a:cs typeface="+mj-cs"/>
              </a:rPr>
              <a:t>Создание условий наибольшего благоприятствования для широкого применения современных и эффективных композитов, конструкций и изделий из них в дорожном хозяйстве Российской Федерации 	</a:t>
            </a:r>
          </a:p>
          <a:p>
            <a:endParaRPr lang="ru-RU" sz="1400" spc="-100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3000" y="29258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j-lt"/>
              </a:rPr>
              <a:t>Цели и задачи программы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2062936"/>
              </p:ext>
            </p:extLst>
          </p:nvPr>
        </p:nvGraphicFramePr>
        <p:xfrm>
          <a:off x="0" y="1916832"/>
          <a:ext cx="8884096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0" dirty="0">
                <a:solidFill>
                  <a:schemeClr val="tx2"/>
                </a:solidFill>
                <a:ea typeface="+mj-ea"/>
                <a:cs typeface="+mj-cs"/>
              </a:rPr>
              <a:t>Задачи программы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619672" y="350100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9672" y="4365104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2956</TotalTime>
  <Words>910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Superpave</dc:title>
  <dc:creator>kirill</dc:creator>
  <cp:lastModifiedBy>Сычев П.А.</cp:lastModifiedBy>
  <cp:revision>236</cp:revision>
  <cp:lastPrinted>2018-10-12T11:52:33Z</cp:lastPrinted>
  <dcterms:created xsi:type="dcterms:W3CDTF">2014-08-11T06:57:40Z</dcterms:created>
  <dcterms:modified xsi:type="dcterms:W3CDTF">2018-10-15T15:01:07Z</dcterms:modified>
</cp:coreProperties>
</file>