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92" r:id="rId2"/>
    <p:sldId id="257" r:id="rId3"/>
    <p:sldId id="258" r:id="rId4"/>
    <p:sldId id="296" r:id="rId5"/>
    <p:sldId id="297" r:id="rId6"/>
    <p:sldId id="280" r:id="rId7"/>
    <p:sldId id="284" r:id="rId8"/>
    <p:sldId id="289" r:id="rId9"/>
    <p:sldId id="291" r:id="rId10"/>
    <p:sldId id="290" r:id="rId11"/>
    <p:sldId id="294" r:id="rId12"/>
    <p:sldId id="295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7375E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68" autoAdjust="0"/>
    <p:restoredTop sz="94660"/>
  </p:normalViewPr>
  <p:slideViewPr>
    <p:cSldViewPr snapToGrid="0">
      <p:cViewPr varScale="1">
        <p:scale>
          <a:sx n="74" d="100"/>
          <a:sy n="74" d="100"/>
        </p:scale>
        <p:origin x="17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B077A-6FA0-4B95-A6F3-AEEC52E645E0}" type="datetimeFigureOut">
              <a:rPr lang="ru-RU" smtClean="0"/>
              <a:pPr/>
              <a:t>17.10.2018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B2811-C5EF-41A4-B1AF-D72C2B6C22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368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BA5A31-8BAC-42D5-A54D-D364B23889F6}" type="slidenum">
              <a:rPr lang="ru-RU" altLang="ru-RU" sz="1200" smtClean="0"/>
              <a:pPr eaLnBrk="1" hangingPunct="1"/>
              <a:t>1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2913603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17E76F-B77F-43C8-A019-9241C20B2E06}" type="slidenum">
              <a:rPr lang="ru-RU" altLang="ru-RU" sz="1200" smtClean="0"/>
              <a:pPr eaLnBrk="1" hangingPunct="1"/>
              <a:t>12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751030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F617-A213-4173-AEB6-C3625AD3297C}" type="datetimeFigureOut">
              <a:rPr lang="ru-RU" smtClean="0"/>
              <a:pPr/>
              <a:t>17.10.2018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87135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F617-A213-4173-AEB6-C3625AD3297C}" type="datetimeFigureOut">
              <a:rPr lang="ru-RU" smtClean="0"/>
              <a:pPr/>
              <a:t>17.10.2018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650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F617-A213-4173-AEB6-C3625AD3297C}" type="datetimeFigureOut">
              <a:rPr lang="ru-RU" smtClean="0"/>
              <a:pPr/>
              <a:t>17.10.2018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282842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F617-A213-4173-AEB6-C3625AD3297C}" type="datetimeFigureOut">
              <a:rPr lang="ru-RU" smtClean="0"/>
              <a:pPr/>
              <a:t>17.10.2018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90697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F617-A213-4173-AEB6-C3625AD3297C}" type="datetimeFigureOut">
              <a:rPr lang="ru-RU" smtClean="0"/>
              <a:pPr/>
              <a:t>17.10.2018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62682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F617-A213-4173-AEB6-C3625AD3297C}" type="datetimeFigureOut">
              <a:rPr lang="ru-RU" smtClean="0"/>
              <a:pPr/>
              <a:t>17.10.2018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63309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F617-A213-4173-AEB6-C3625AD3297C}" type="datetimeFigureOut">
              <a:rPr lang="ru-RU" smtClean="0"/>
              <a:pPr/>
              <a:t>17.10.2018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42929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F617-A213-4173-AEB6-C3625AD3297C}" type="datetimeFigureOut">
              <a:rPr lang="ru-RU" smtClean="0"/>
              <a:pPr/>
              <a:t>17.10.2018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515042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F617-A213-4173-AEB6-C3625AD3297C}" type="datetimeFigureOut">
              <a:rPr lang="ru-RU" smtClean="0"/>
              <a:pPr/>
              <a:t>17.10.2018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81507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F617-A213-4173-AEB6-C3625AD3297C}" type="datetimeFigureOut">
              <a:rPr lang="ru-RU" smtClean="0"/>
              <a:pPr/>
              <a:t>17.10.2018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37252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F617-A213-4173-AEB6-C3625AD3297C}" type="datetimeFigureOut">
              <a:rPr lang="ru-RU" smtClean="0"/>
              <a:pPr/>
              <a:t>17.10.2018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7423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1F617-A213-4173-AEB6-C3625AD3297C}" type="datetimeFigureOut">
              <a:rPr lang="ru-RU" smtClean="0"/>
              <a:pPr/>
              <a:t>17.10.2018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E321D-5C8E-47BA-AA52-C91DBBE393D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66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 descr="C:\Users\lubamark\Documents\_дизайн\_Шаблоны презентаций\ТПУ_Карта стилизованная_CMYK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527" y="150448"/>
            <a:ext cx="4952510" cy="350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3"/>
          <p:cNvSpPr>
            <a:spLocks noChangeArrowheads="1"/>
          </p:cNvSpPr>
          <p:nvPr/>
        </p:nvSpPr>
        <p:spPr bwMode="auto">
          <a:xfrm>
            <a:off x="5334141" y="5968837"/>
            <a:ext cx="1523720" cy="889165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366" tIns="54183" rIns="108366" bIns="54183" anchor="ctr"/>
          <a:lstStyle/>
          <a:p>
            <a:pPr algn="ctr" defTabSz="914334"/>
            <a:r>
              <a:rPr lang="ru-RU" altLang="ru-RU" sz="1900" b="1" dirty="0" smtClean="0">
                <a:solidFill>
                  <a:schemeClr val="bg1"/>
                </a:solidFill>
              </a:rPr>
              <a:t>2019</a:t>
            </a:r>
            <a:endParaRPr lang="ru-RU" altLang="ru-RU" sz="1900" b="1" dirty="0">
              <a:solidFill>
                <a:schemeClr val="bg1"/>
              </a:solidFill>
            </a:endParaRPr>
          </a:p>
        </p:txBody>
      </p:sp>
      <p:sp>
        <p:nvSpPr>
          <p:cNvPr id="2052" name="Rectangle 12"/>
          <p:cNvSpPr>
            <a:spLocks noChangeArrowheads="1"/>
          </p:cNvSpPr>
          <p:nvPr/>
        </p:nvSpPr>
        <p:spPr bwMode="auto">
          <a:xfrm>
            <a:off x="0" y="2311385"/>
            <a:ext cx="12191999" cy="2235233"/>
          </a:xfrm>
          <a:prstGeom prst="rect">
            <a:avLst/>
          </a:prstGeom>
          <a:solidFill>
            <a:srgbClr val="80BF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366" tIns="54183" rIns="108366" bIns="54183" anchor="ctr"/>
          <a:lstStyle/>
          <a:p>
            <a:endParaRPr lang="ru-RU" alt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53791" y="2852936"/>
            <a:ext cx="11444245" cy="152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/>
          <a:lstStyle/>
          <a:p>
            <a:pPr algn="ctr" defTabSz="914334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ОСВЕЩЕНИЕ ГОРОДСКИХ ПЛОЩАДОК Г. ТОМСКА,ВОЗМОЖНОСТИ ИСПОЛЬЗОВАНИЯ НАЗЕМНОГО ЛАЗЕРНОГО СКАНИРОВАНИЯ В СВЕТОТЕХНИЧЕСКОМ ПРОЕКТИРОВАНИИ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55" name="Group 27"/>
          <p:cNvGrpSpPr>
            <a:grpSpLocks noChangeAspect="1"/>
          </p:cNvGrpSpPr>
          <p:nvPr/>
        </p:nvGrpSpPr>
        <p:grpSpPr bwMode="auto">
          <a:xfrm>
            <a:off x="248733" y="150448"/>
            <a:ext cx="2511564" cy="944256"/>
            <a:chOff x="363" y="562"/>
            <a:chExt cx="1768" cy="648"/>
          </a:xfrm>
        </p:grpSpPr>
        <p:sp>
          <p:nvSpPr>
            <p:cNvPr id="2057" name="AutoShape 26"/>
            <p:cNvSpPr>
              <a:spLocks noChangeAspect="1" noChangeArrowheads="1" noTextEdit="1"/>
            </p:cNvSpPr>
            <p:nvPr/>
          </p:nvSpPr>
          <p:spPr bwMode="auto">
            <a:xfrm>
              <a:off x="363" y="562"/>
              <a:ext cx="176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Rectangle 29"/>
            <p:cNvSpPr>
              <a:spLocks noChangeArrowheads="1"/>
            </p:cNvSpPr>
            <p:nvPr/>
          </p:nvSpPr>
          <p:spPr bwMode="auto">
            <a:xfrm>
              <a:off x="363" y="570"/>
              <a:ext cx="1766" cy="64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059" name="Freeform 30"/>
            <p:cNvSpPr>
              <a:spLocks noEditPoints="1"/>
            </p:cNvSpPr>
            <p:nvPr/>
          </p:nvSpPr>
          <p:spPr bwMode="auto">
            <a:xfrm>
              <a:off x="913" y="736"/>
              <a:ext cx="1066" cy="324"/>
            </a:xfrm>
            <a:custGeom>
              <a:avLst/>
              <a:gdLst>
                <a:gd name="T0" fmla="*/ 1 w 2132"/>
                <a:gd name="T1" fmla="*/ 0 h 649"/>
                <a:gd name="T2" fmla="*/ 1 w 2132"/>
                <a:gd name="T3" fmla="*/ 0 h 649"/>
                <a:gd name="T4" fmla="*/ 1 w 2132"/>
                <a:gd name="T5" fmla="*/ 0 h 649"/>
                <a:gd name="T6" fmla="*/ 1 w 2132"/>
                <a:gd name="T7" fmla="*/ 0 h 649"/>
                <a:gd name="T8" fmla="*/ 1 w 2132"/>
                <a:gd name="T9" fmla="*/ 0 h 649"/>
                <a:gd name="T10" fmla="*/ 1 w 2132"/>
                <a:gd name="T11" fmla="*/ 0 h 649"/>
                <a:gd name="T12" fmla="*/ 1 w 2132"/>
                <a:gd name="T13" fmla="*/ 0 h 649"/>
                <a:gd name="T14" fmla="*/ 1 w 2132"/>
                <a:gd name="T15" fmla="*/ 0 h 649"/>
                <a:gd name="T16" fmla="*/ 1 w 2132"/>
                <a:gd name="T17" fmla="*/ 0 h 649"/>
                <a:gd name="T18" fmla="*/ 1 w 2132"/>
                <a:gd name="T19" fmla="*/ 0 h 649"/>
                <a:gd name="T20" fmla="*/ 1 w 2132"/>
                <a:gd name="T21" fmla="*/ 0 h 649"/>
                <a:gd name="T22" fmla="*/ 1 w 2132"/>
                <a:gd name="T23" fmla="*/ 0 h 649"/>
                <a:gd name="T24" fmla="*/ 1 w 2132"/>
                <a:gd name="T25" fmla="*/ 0 h 649"/>
                <a:gd name="T26" fmla="*/ 1 w 2132"/>
                <a:gd name="T27" fmla="*/ 0 h 649"/>
                <a:gd name="T28" fmla="*/ 1 w 2132"/>
                <a:gd name="T29" fmla="*/ 0 h 649"/>
                <a:gd name="T30" fmla="*/ 1 w 2132"/>
                <a:gd name="T31" fmla="*/ 0 h 649"/>
                <a:gd name="T32" fmla="*/ 1 w 2132"/>
                <a:gd name="T33" fmla="*/ 0 h 649"/>
                <a:gd name="T34" fmla="*/ 1 w 2132"/>
                <a:gd name="T35" fmla="*/ 0 h 649"/>
                <a:gd name="T36" fmla="*/ 1 w 2132"/>
                <a:gd name="T37" fmla="*/ 0 h 649"/>
                <a:gd name="T38" fmla="*/ 1 w 2132"/>
                <a:gd name="T39" fmla="*/ 0 h 649"/>
                <a:gd name="T40" fmla="*/ 1 w 2132"/>
                <a:gd name="T41" fmla="*/ 0 h 649"/>
                <a:gd name="T42" fmla="*/ 1 w 2132"/>
                <a:gd name="T43" fmla="*/ 0 h 649"/>
                <a:gd name="T44" fmla="*/ 1 w 2132"/>
                <a:gd name="T45" fmla="*/ 0 h 649"/>
                <a:gd name="T46" fmla="*/ 2 w 2132"/>
                <a:gd name="T47" fmla="*/ 0 h 649"/>
                <a:gd name="T48" fmla="*/ 2 w 2132"/>
                <a:gd name="T49" fmla="*/ 0 h 649"/>
                <a:gd name="T50" fmla="*/ 2 w 2132"/>
                <a:gd name="T51" fmla="*/ 0 h 649"/>
                <a:gd name="T52" fmla="*/ 1 w 2132"/>
                <a:gd name="T53" fmla="*/ 0 h 649"/>
                <a:gd name="T54" fmla="*/ 1 w 2132"/>
                <a:gd name="T55" fmla="*/ 0 h 649"/>
                <a:gd name="T56" fmla="*/ 1 w 2132"/>
                <a:gd name="T57" fmla="*/ 0 h 649"/>
                <a:gd name="T58" fmla="*/ 1 w 2132"/>
                <a:gd name="T59" fmla="*/ 0 h 649"/>
                <a:gd name="T60" fmla="*/ 1 w 2132"/>
                <a:gd name="T61" fmla="*/ 0 h 649"/>
                <a:gd name="T62" fmla="*/ 1 w 2132"/>
                <a:gd name="T63" fmla="*/ 0 h 649"/>
                <a:gd name="T64" fmla="*/ 1 w 2132"/>
                <a:gd name="T65" fmla="*/ 0 h 649"/>
                <a:gd name="T66" fmla="*/ 1 w 2132"/>
                <a:gd name="T67" fmla="*/ 0 h 649"/>
                <a:gd name="T68" fmla="*/ 1 w 2132"/>
                <a:gd name="T69" fmla="*/ 0 h 649"/>
                <a:gd name="T70" fmla="*/ 1 w 2132"/>
                <a:gd name="T71" fmla="*/ 0 h 649"/>
                <a:gd name="T72" fmla="*/ 1 w 2132"/>
                <a:gd name="T73" fmla="*/ 0 h 649"/>
                <a:gd name="T74" fmla="*/ 1 w 2132"/>
                <a:gd name="T75" fmla="*/ 0 h 649"/>
                <a:gd name="T76" fmla="*/ 1 w 2132"/>
                <a:gd name="T77" fmla="*/ 0 h 649"/>
                <a:gd name="T78" fmla="*/ 1 w 2132"/>
                <a:gd name="T79" fmla="*/ 0 h 649"/>
                <a:gd name="T80" fmla="*/ 1 w 2132"/>
                <a:gd name="T81" fmla="*/ 0 h 649"/>
                <a:gd name="T82" fmla="*/ 1 w 2132"/>
                <a:gd name="T83" fmla="*/ 0 h 649"/>
                <a:gd name="T84" fmla="*/ 1 w 2132"/>
                <a:gd name="T85" fmla="*/ 0 h 649"/>
                <a:gd name="T86" fmla="*/ 1 w 2132"/>
                <a:gd name="T87" fmla="*/ 0 h 649"/>
                <a:gd name="T88" fmla="*/ 1 w 2132"/>
                <a:gd name="T89" fmla="*/ 0 h 649"/>
                <a:gd name="T90" fmla="*/ 2 w 2132"/>
                <a:gd name="T91" fmla="*/ 0 h 649"/>
                <a:gd name="T92" fmla="*/ 2 w 2132"/>
                <a:gd name="T93" fmla="*/ 0 h 649"/>
                <a:gd name="T94" fmla="*/ 1 w 2132"/>
                <a:gd name="T95" fmla="*/ 0 h 649"/>
                <a:gd name="T96" fmla="*/ 1 w 2132"/>
                <a:gd name="T97" fmla="*/ 0 h 649"/>
                <a:gd name="T98" fmla="*/ 1 w 2132"/>
                <a:gd name="T99" fmla="*/ 0 h 649"/>
                <a:gd name="T100" fmla="*/ 1 w 2132"/>
                <a:gd name="T101" fmla="*/ 0 h 649"/>
                <a:gd name="T102" fmla="*/ 1 w 2132"/>
                <a:gd name="T103" fmla="*/ 0 h 649"/>
                <a:gd name="T104" fmla="*/ 1 w 2132"/>
                <a:gd name="T105" fmla="*/ 0 h 649"/>
                <a:gd name="T106" fmla="*/ 1 w 2132"/>
                <a:gd name="T107" fmla="*/ 0 h 649"/>
                <a:gd name="T108" fmla="*/ 1 w 2132"/>
                <a:gd name="T109" fmla="*/ 0 h 649"/>
                <a:gd name="T110" fmla="*/ 1 w 2132"/>
                <a:gd name="T111" fmla="*/ 0 h 649"/>
                <a:gd name="T112" fmla="*/ 1 w 2132"/>
                <a:gd name="T113" fmla="*/ 0 h 649"/>
                <a:gd name="T114" fmla="*/ 1 w 2132"/>
                <a:gd name="T115" fmla="*/ 0 h 649"/>
                <a:gd name="T116" fmla="*/ 1 w 2132"/>
                <a:gd name="T117" fmla="*/ 0 h 649"/>
                <a:gd name="T118" fmla="*/ 1 w 2132"/>
                <a:gd name="T119" fmla="*/ 0 h 649"/>
                <a:gd name="T120" fmla="*/ 1 w 2132"/>
                <a:gd name="T121" fmla="*/ 0 h 649"/>
                <a:gd name="T122" fmla="*/ 1 w 2132"/>
                <a:gd name="T123" fmla="*/ 0 h 6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32"/>
                <a:gd name="T187" fmla="*/ 0 h 649"/>
                <a:gd name="T188" fmla="*/ 2132 w 2132"/>
                <a:gd name="T189" fmla="*/ 649 h 6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Freeform 31"/>
            <p:cNvSpPr>
              <a:spLocks noEditPoints="1"/>
            </p:cNvSpPr>
            <p:nvPr/>
          </p:nvSpPr>
          <p:spPr bwMode="auto">
            <a:xfrm>
              <a:off x="513" y="839"/>
              <a:ext cx="340" cy="220"/>
            </a:xfrm>
            <a:custGeom>
              <a:avLst/>
              <a:gdLst>
                <a:gd name="T0" fmla="*/ 1 w 680"/>
                <a:gd name="T1" fmla="*/ 0 h 441"/>
                <a:gd name="T2" fmla="*/ 1 w 680"/>
                <a:gd name="T3" fmla="*/ 0 h 441"/>
                <a:gd name="T4" fmla="*/ 1 w 680"/>
                <a:gd name="T5" fmla="*/ 0 h 441"/>
                <a:gd name="T6" fmla="*/ 1 w 680"/>
                <a:gd name="T7" fmla="*/ 0 h 441"/>
                <a:gd name="T8" fmla="*/ 1 w 680"/>
                <a:gd name="T9" fmla="*/ 0 h 441"/>
                <a:gd name="T10" fmla="*/ 1 w 680"/>
                <a:gd name="T11" fmla="*/ 0 h 441"/>
                <a:gd name="T12" fmla="*/ 1 w 680"/>
                <a:gd name="T13" fmla="*/ 0 h 441"/>
                <a:gd name="T14" fmla="*/ 1 w 680"/>
                <a:gd name="T15" fmla="*/ 0 h 441"/>
                <a:gd name="T16" fmla="*/ 1 w 680"/>
                <a:gd name="T17" fmla="*/ 0 h 441"/>
                <a:gd name="T18" fmla="*/ 1 w 680"/>
                <a:gd name="T19" fmla="*/ 0 h 441"/>
                <a:gd name="T20" fmla="*/ 0 w 680"/>
                <a:gd name="T21" fmla="*/ 0 h 441"/>
                <a:gd name="T22" fmla="*/ 1 w 680"/>
                <a:gd name="T23" fmla="*/ 0 h 441"/>
                <a:gd name="T24" fmla="*/ 1 w 680"/>
                <a:gd name="T25" fmla="*/ 0 h 441"/>
                <a:gd name="T26" fmla="*/ 0 w 680"/>
                <a:gd name="T27" fmla="*/ 0 h 441"/>
                <a:gd name="T28" fmla="*/ 0 w 680"/>
                <a:gd name="T29" fmla="*/ 0 h 4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80"/>
                <a:gd name="T46" fmla="*/ 0 h 441"/>
                <a:gd name="T47" fmla="*/ 680 w 680"/>
                <a:gd name="T48" fmla="*/ 441 h 4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80" h="441">
                  <a:moveTo>
                    <a:pt x="240" y="240"/>
                  </a:moveTo>
                  <a:lnTo>
                    <a:pt x="440" y="240"/>
                  </a:lnTo>
                  <a:lnTo>
                    <a:pt x="440" y="441"/>
                  </a:lnTo>
                  <a:lnTo>
                    <a:pt x="240" y="441"/>
                  </a:lnTo>
                  <a:lnTo>
                    <a:pt x="240" y="240"/>
                  </a:lnTo>
                  <a:close/>
                  <a:moveTo>
                    <a:pt x="480" y="0"/>
                  </a:moveTo>
                  <a:lnTo>
                    <a:pt x="680" y="0"/>
                  </a:lnTo>
                  <a:lnTo>
                    <a:pt x="680" y="441"/>
                  </a:lnTo>
                  <a:lnTo>
                    <a:pt x="480" y="441"/>
                  </a:lnTo>
                  <a:lnTo>
                    <a:pt x="480" y="0"/>
                  </a:lnTo>
                  <a:close/>
                  <a:moveTo>
                    <a:pt x="0" y="0"/>
                  </a:moveTo>
                  <a:lnTo>
                    <a:pt x="200" y="0"/>
                  </a:lnTo>
                  <a:lnTo>
                    <a:pt x="200" y="441"/>
                  </a:lnTo>
                  <a:lnTo>
                    <a:pt x="0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Freeform 32"/>
            <p:cNvSpPr>
              <a:spLocks noEditPoints="1"/>
            </p:cNvSpPr>
            <p:nvPr/>
          </p:nvSpPr>
          <p:spPr bwMode="auto">
            <a:xfrm>
              <a:off x="513" y="719"/>
              <a:ext cx="340" cy="220"/>
            </a:xfrm>
            <a:custGeom>
              <a:avLst/>
              <a:gdLst>
                <a:gd name="T0" fmla="*/ 1 w 680"/>
                <a:gd name="T1" fmla="*/ 0 h 441"/>
                <a:gd name="T2" fmla="*/ 1 w 680"/>
                <a:gd name="T3" fmla="*/ 0 h 441"/>
                <a:gd name="T4" fmla="*/ 1 w 680"/>
                <a:gd name="T5" fmla="*/ 0 h 441"/>
                <a:gd name="T6" fmla="*/ 1 w 680"/>
                <a:gd name="T7" fmla="*/ 0 h 441"/>
                <a:gd name="T8" fmla="*/ 1 w 680"/>
                <a:gd name="T9" fmla="*/ 0 h 441"/>
                <a:gd name="T10" fmla="*/ 1 w 680"/>
                <a:gd name="T11" fmla="*/ 0 h 441"/>
                <a:gd name="T12" fmla="*/ 1 w 680"/>
                <a:gd name="T13" fmla="*/ 0 h 441"/>
                <a:gd name="T14" fmla="*/ 1 w 680"/>
                <a:gd name="T15" fmla="*/ 0 h 441"/>
                <a:gd name="T16" fmla="*/ 1 w 680"/>
                <a:gd name="T17" fmla="*/ 0 h 441"/>
                <a:gd name="T18" fmla="*/ 1 w 680"/>
                <a:gd name="T19" fmla="*/ 0 h 441"/>
                <a:gd name="T20" fmla="*/ 0 w 680"/>
                <a:gd name="T21" fmla="*/ 0 h 441"/>
                <a:gd name="T22" fmla="*/ 1 w 680"/>
                <a:gd name="T23" fmla="*/ 0 h 441"/>
                <a:gd name="T24" fmla="*/ 1 w 680"/>
                <a:gd name="T25" fmla="*/ 0 h 441"/>
                <a:gd name="T26" fmla="*/ 0 w 680"/>
                <a:gd name="T27" fmla="*/ 0 h 441"/>
                <a:gd name="T28" fmla="*/ 0 w 680"/>
                <a:gd name="T29" fmla="*/ 0 h 4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80"/>
                <a:gd name="T46" fmla="*/ 0 h 441"/>
                <a:gd name="T47" fmla="*/ 680 w 680"/>
                <a:gd name="T48" fmla="*/ 441 h 4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80" h="441">
                  <a:moveTo>
                    <a:pt x="480" y="0"/>
                  </a:moveTo>
                  <a:lnTo>
                    <a:pt x="680" y="0"/>
                  </a:lnTo>
                  <a:lnTo>
                    <a:pt x="680" y="201"/>
                  </a:lnTo>
                  <a:lnTo>
                    <a:pt x="480" y="201"/>
                  </a:lnTo>
                  <a:lnTo>
                    <a:pt x="480" y="0"/>
                  </a:lnTo>
                  <a:close/>
                  <a:moveTo>
                    <a:pt x="240" y="0"/>
                  </a:moveTo>
                  <a:lnTo>
                    <a:pt x="440" y="0"/>
                  </a:lnTo>
                  <a:lnTo>
                    <a:pt x="440" y="441"/>
                  </a:lnTo>
                  <a:lnTo>
                    <a:pt x="240" y="441"/>
                  </a:lnTo>
                  <a:lnTo>
                    <a:pt x="240" y="0"/>
                  </a:lnTo>
                  <a:close/>
                  <a:moveTo>
                    <a:pt x="0" y="0"/>
                  </a:moveTo>
                  <a:lnTo>
                    <a:pt x="200" y="0"/>
                  </a:lnTo>
                  <a:lnTo>
                    <a:pt x="200" y="201"/>
                  </a:lnTo>
                  <a:lnTo>
                    <a:pt x="0" y="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244540" y="4797152"/>
            <a:ext cx="588507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22226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222268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222268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222268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222268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222268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222268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222268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222268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Ксения Петровна Толкачева</a:t>
            </a:r>
          </a:p>
          <a:p>
            <a:pPr algn="ctr" eaLnBrk="1" hangingPunct="1">
              <a:spcBef>
                <a:spcPct val="0"/>
              </a:spcBef>
            </a:pPr>
            <a:r>
              <a:rPr lang="ru-RU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доцент ОМ ИШНПТ ТПУ, к.т.н.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059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77" y="1674566"/>
            <a:ext cx="4113923" cy="23890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138" y="3775190"/>
            <a:ext cx="3593206" cy="238864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003484" y="5847502"/>
            <a:ext cx="506139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Воссоздании в модели не только самого здания но и прилегающей </a:t>
            </a: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территории с элементами ландшафта</a:t>
            </a:r>
          </a:p>
        </p:txBody>
      </p:sp>
      <p:pic>
        <p:nvPicPr>
          <p:cNvPr id="12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" y="5875378"/>
            <a:ext cx="3200316" cy="91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1073022" y="6103829"/>
            <a:ext cx="685422" cy="685352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355" tIns="54178" rIns="108355" bIns="54178" anchor="ctr"/>
          <a:lstStyle/>
          <a:p>
            <a:pPr algn="ctr" defTabSz="682929"/>
            <a:r>
              <a:rPr lang="ru-RU" altLang="ru-RU" sz="1400" dirty="0" smtClean="0"/>
              <a:t>10</a:t>
            </a:r>
            <a:endParaRPr lang="ru-RU" alt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60948" y="67827"/>
            <a:ext cx="62310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solidFill>
                  <a:srgbClr val="80BF4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Применение </a:t>
            </a:r>
            <a:r>
              <a:rPr lang="ru-RU" sz="1600" b="1" cap="all" dirty="0">
                <a:solidFill>
                  <a:srgbClr val="80BF4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наземного </a:t>
            </a:r>
            <a:r>
              <a:rPr lang="ru-RU" sz="1600" b="1" cap="all" dirty="0" smtClean="0">
                <a:solidFill>
                  <a:srgbClr val="80BF4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лазерного сканирования</a:t>
            </a:r>
            <a:endParaRPr lang="ru-RU" sz="1600" b="1" cap="all" dirty="0">
              <a:solidFill>
                <a:srgbClr val="80BF4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4223" y="745800"/>
            <a:ext cx="51739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Построение по облакам точек отдельных элементов декора с наложением </a:t>
            </a: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цветовой гаммы идентичные на момент съемки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2548" y="637046"/>
            <a:ext cx="3267852" cy="18416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1874" y="2546398"/>
            <a:ext cx="5624853" cy="190633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361873" y="2562040"/>
            <a:ext cx="5624853" cy="196602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529933" y="4670598"/>
            <a:ext cx="5456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Готовые </a:t>
            </a:r>
            <a:r>
              <a:rPr lang="en-US" sz="16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3D </a:t>
            </a:r>
            <a:r>
              <a:rPr lang="ru-RU" sz="16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модели для светотехнического проектирования</a:t>
            </a:r>
            <a:r>
              <a:rPr lang="en-US" sz="16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sz="1600" b="1" i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540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" y="5875378"/>
            <a:ext cx="3200316" cy="91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073022" y="6103829"/>
            <a:ext cx="685422" cy="685352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355" tIns="54178" rIns="108355" bIns="54178" anchor="ctr"/>
          <a:lstStyle/>
          <a:p>
            <a:pPr algn="ctr" defTabSz="682929"/>
            <a:r>
              <a:rPr lang="ru-RU" altLang="ru-RU" sz="1400" dirty="0" smtClean="0"/>
              <a:t>11</a:t>
            </a:r>
            <a:endParaRPr lang="ru-RU" alt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60948" y="67827"/>
            <a:ext cx="62310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solidFill>
                  <a:srgbClr val="80BF4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Применение </a:t>
            </a:r>
            <a:r>
              <a:rPr lang="ru-RU" sz="1600" b="1" cap="all" dirty="0">
                <a:solidFill>
                  <a:srgbClr val="80BF4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наземного </a:t>
            </a:r>
            <a:r>
              <a:rPr lang="ru-RU" sz="1600" b="1" cap="all" dirty="0" smtClean="0">
                <a:solidFill>
                  <a:srgbClr val="80BF4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лазерного сканирования</a:t>
            </a:r>
            <a:endParaRPr lang="ru-RU" sz="1600" b="1" cap="all" dirty="0">
              <a:solidFill>
                <a:srgbClr val="80BF4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626" y="718021"/>
            <a:ext cx="8056643" cy="45537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49921" y="539803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Оборудование применяемое для выполнения НЛС</a:t>
            </a: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НЛС </a:t>
            </a:r>
            <a:r>
              <a:rPr lang="ru-RU" sz="2000" b="1" i="1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Leica</a:t>
            </a:r>
            <a:r>
              <a:rPr lang="ru-RU" sz="20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ScanStation</a:t>
            </a:r>
            <a:r>
              <a:rPr lang="ru-RU" sz="20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C10</a:t>
            </a:r>
            <a:endParaRPr lang="ru-RU" sz="2000" b="1" i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(технические данные)</a:t>
            </a:r>
          </a:p>
          <a:p>
            <a:pPr algn="ctr"/>
            <a:endParaRPr lang="ru-RU" sz="2000" b="1" i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988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2894844" y="2515199"/>
            <a:ext cx="7240610" cy="205829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4300" b="1">
                <a:solidFill>
                  <a:srgbClr val="80BF44"/>
                </a:solidFill>
                <a:latin typeface="Calibri" pitchFamily="34" charset="0"/>
              </a:rPr>
              <a:t>СПАСИБО ЗА ВНИМАНИЕ!</a:t>
            </a:r>
          </a:p>
        </p:txBody>
      </p:sp>
      <p:pic>
        <p:nvPicPr>
          <p:cNvPr id="11267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74" y="5891940"/>
            <a:ext cx="3200316" cy="91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9" name="Group 27"/>
          <p:cNvGrpSpPr>
            <a:grpSpLocks noChangeAspect="1"/>
          </p:cNvGrpSpPr>
          <p:nvPr/>
        </p:nvGrpSpPr>
        <p:grpSpPr bwMode="auto">
          <a:xfrm>
            <a:off x="0" y="0"/>
            <a:ext cx="2748408" cy="918029"/>
            <a:chOff x="363" y="562"/>
            <a:chExt cx="1768" cy="648"/>
          </a:xfrm>
        </p:grpSpPr>
        <p:sp>
          <p:nvSpPr>
            <p:cNvPr id="11271" name="AutoShape 26"/>
            <p:cNvSpPr>
              <a:spLocks noChangeAspect="1" noChangeArrowheads="1" noTextEdit="1"/>
            </p:cNvSpPr>
            <p:nvPr/>
          </p:nvSpPr>
          <p:spPr bwMode="auto">
            <a:xfrm>
              <a:off x="363" y="562"/>
              <a:ext cx="176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2" name="Rectangle 29"/>
            <p:cNvSpPr>
              <a:spLocks noChangeArrowheads="1"/>
            </p:cNvSpPr>
            <p:nvPr/>
          </p:nvSpPr>
          <p:spPr bwMode="auto">
            <a:xfrm>
              <a:off x="363" y="570"/>
              <a:ext cx="1766" cy="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11273" name="Freeform 30"/>
            <p:cNvSpPr>
              <a:spLocks noEditPoints="1"/>
            </p:cNvSpPr>
            <p:nvPr/>
          </p:nvSpPr>
          <p:spPr bwMode="auto">
            <a:xfrm>
              <a:off x="913" y="736"/>
              <a:ext cx="1066" cy="324"/>
            </a:xfrm>
            <a:custGeom>
              <a:avLst/>
              <a:gdLst>
                <a:gd name="T0" fmla="*/ 1 w 2132"/>
                <a:gd name="T1" fmla="*/ 0 h 649"/>
                <a:gd name="T2" fmla="*/ 1 w 2132"/>
                <a:gd name="T3" fmla="*/ 0 h 649"/>
                <a:gd name="T4" fmla="*/ 1 w 2132"/>
                <a:gd name="T5" fmla="*/ 0 h 649"/>
                <a:gd name="T6" fmla="*/ 1 w 2132"/>
                <a:gd name="T7" fmla="*/ 0 h 649"/>
                <a:gd name="T8" fmla="*/ 1 w 2132"/>
                <a:gd name="T9" fmla="*/ 0 h 649"/>
                <a:gd name="T10" fmla="*/ 1 w 2132"/>
                <a:gd name="T11" fmla="*/ 0 h 649"/>
                <a:gd name="T12" fmla="*/ 1 w 2132"/>
                <a:gd name="T13" fmla="*/ 0 h 649"/>
                <a:gd name="T14" fmla="*/ 1 w 2132"/>
                <a:gd name="T15" fmla="*/ 0 h 649"/>
                <a:gd name="T16" fmla="*/ 1 w 2132"/>
                <a:gd name="T17" fmla="*/ 0 h 649"/>
                <a:gd name="T18" fmla="*/ 1 w 2132"/>
                <a:gd name="T19" fmla="*/ 0 h 649"/>
                <a:gd name="T20" fmla="*/ 1 w 2132"/>
                <a:gd name="T21" fmla="*/ 0 h 649"/>
                <a:gd name="T22" fmla="*/ 1 w 2132"/>
                <a:gd name="T23" fmla="*/ 0 h 649"/>
                <a:gd name="T24" fmla="*/ 1 w 2132"/>
                <a:gd name="T25" fmla="*/ 0 h 649"/>
                <a:gd name="T26" fmla="*/ 1 w 2132"/>
                <a:gd name="T27" fmla="*/ 0 h 649"/>
                <a:gd name="T28" fmla="*/ 1 w 2132"/>
                <a:gd name="T29" fmla="*/ 0 h 649"/>
                <a:gd name="T30" fmla="*/ 1 w 2132"/>
                <a:gd name="T31" fmla="*/ 0 h 649"/>
                <a:gd name="T32" fmla="*/ 1 w 2132"/>
                <a:gd name="T33" fmla="*/ 0 h 649"/>
                <a:gd name="T34" fmla="*/ 1 w 2132"/>
                <a:gd name="T35" fmla="*/ 0 h 649"/>
                <a:gd name="T36" fmla="*/ 1 w 2132"/>
                <a:gd name="T37" fmla="*/ 0 h 649"/>
                <a:gd name="T38" fmla="*/ 1 w 2132"/>
                <a:gd name="T39" fmla="*/ 0 h 649"/>
                <a:gd name="T40" fmla="*/ 1 w 2132"/>
                <a:gd name="T41" fmla="*/ 0 h 649"/>
                <a:gd name="T42" fmla="*/ 1 w 2132"/>
                <a:gd name="T43" fmla="*/ 0 h 649"/>
                <a:gd name="T44" fmla="*/ 1 w 2132"/>
                <a:gd name="T45" fmla="*/ 0 h 649"/>
                <a:gd name="T46" fmla="*/ 2 w 2132"/>
                <a:gd name="T47" fmla="*/ 0 h 649"/>
                <a:gd name="T48" fmla="*/ 2 w 2132"/>
                <a:gd name="T49" fmla="*/ 0 h 649"/>
                <a:gd name="T50" fmla="*/ 2 w 2132"/>
                <a:gd name="T51" fmla="*/ 0 h 649"/>
                <a:gd name="T52" fmla="*/ 1 w 2132"/>
                <a:gd name="T53" fmla="*/ 0 h 649"/>
                <a:gd name="T54" fmla="*/ 1 w 2132"/>
                <a:gd name="T55" fmla="*/ 0 h 649"/>
                <a:gd name="T56" fmla="*/ 1 w 2132"/>
                <a:gd name="T57" fmla="*/ 0 h 649"/>
                <a:gd name="T58" fmla="*/ 1 w 2132"/>
                <a:gd name="T59" fmla="*/ 0 h 649"/>
                <a:gd name="T60" fmla="*/ 1 w 2132"/>
                <a:gd name="T61" fmla="*/ 0 h 649"/>
                <a:gd name="T62" fmla="*/ 1 w 2132"/>
                <a:gd name="T63" fmla="*/ 0 h 649"/>
                <a:gd name="T64" fmla="*/ 1 w 2132"/>
                <a:gd name="T65" fmla="*/ 0 h 649"/>
                <a:gd name="T66" fmla="*/ 1 w 2132"/>
                <a:gd name="T67" fmla="*/ 0 h 649"/>
                <a:gd name="T68" fmla="*/ 1 w 2132"/>
                <a:gd name="T69" fmla="*/ 0 h 649"/>
                <a:gd name="T70" fmla="*/ 1 w 2132"/>
                <a:gd name="T71" fmla="*/ 0 h 649"/>
                <a:gd name="T72" fmla="*/ 1 w 2132"/>
                <a:gd name="T73" fmla="*/ 0 h 649"/>
                <a:gd name="T74" fmla="*/ 1 w 2132"/>
                <a:gd name="T75" fmla="*/ 0 h 649"/>
                <a:gd name="T76" fmla="*/ 1 w 2132"/>
                <a:gd name="T77" fmla="*/ 0 h 649"/>
                <a:gd name="T78" fmla="*/ 1 w 2132"/>
                <a:gd name="T79" fmla="*/ 0 h 649"/>
                <a:gd name="T80" fmla="*/ 1 w 2132"/>
                <a:gd name="T81" fmla="*/ 0 h 649"/>
                <a:gd name="T82" fmla="*/ 1 w 2132"/>
                <a:gd name="T83" fmla="*/ 0 h 649"/>
                <a:gd name="T84" fmla="*/ 1 w 2132"/>
                <a:gd name="T85" fmla="*/ 0 h 649"/>
                <a:gd name="T86" fmla="*/ 1 w 2132"/>
                <a:gd name="T87" fmla="*/ 0 h 649"/>
                <a:gd name="T88" fmla="*/ 1 w 2132"/>
                <a:gd name="T89" fmla="*/ 0 h 649"/>
                <a:gd name="T90" fmla="*/ 2 w 2132"/>
                <a:gd name="T91" fmla="*/ 0 h 649"/>
                <a:gd name="T92" fmla="*/ 2 w 2132"/>
                <a:gd name="T93" fmla="*/ 0 h 649"/>
                <a:gd name="T94" fmla="*/ 1 w 2132"/>
                <a:gd name="T95" fmla="*/ 0 h 649"/>
                <a:gd name="T96" fmla="*/ 1 w 2132"/>
                <a:gd name="T97" fmla="*/ 0 h 649"/>
                <a:gd name="T98" fmla="*/ 1 w 2132"/>
                <a:gd name="T99" fmla="*/ 0 h 649"/>
                <a:gd name="T100" fmla="*/ 1 w 2132"/>
                <a:gd name="T101" fmla="*/ 0 h 649"/>
                <a:gd name="T102" fmla="*/ 1 w 2132"/>
                <a:gd name="T103" fmla="*/ 0 h 649"/>
                <a:gd name="T104" fmla="*/ 1 w 2132"/>
                <a:gd name="T105" fmla="*/ 0 h 649"/>
                <a:gd name="T106" fmla="*/ 1 w 2132"/>
                <a:gd name="T107" fmla="*/ 0 h 649"/>
                <a:gd name="T108" fmla="*/ 1 w 2132"/>
                <a:gd name="T109" fmla="*/ 0 h 649"/>
                <a:gd name="T110" fmla="*/ 1 w 2132"/>
                <a:gd name="T111" fmla="*/ 0 h 649"/>
                <a:gd name="T112" fmla="*/ 1 w 2132"/>
                <a:gd name="T113" fmla="*/ 0 h 649"/>
                <a:gd name="T114" fmla="*/ 1 w 2132"/>
                <a:gd name="T115" fmla="*/ 0 h 649"/>
                <a:gd name="T116" fmla="*/ 1 w 2132"/>
                <a:gd name="T117" fmla="*/ 0 h 649"/>
                <a:gd name="T118" fmla="*/ 1 w 2132"/>
                <a:gd name="T119" fmla="*/ 0 h 649"/>
                <a:gd name="T120" fmla="*/ 1 w 2132"/>
                <a:gd name="T121" fmla="*/ 0 h 649"/>
                <a:gd name="T122" fmla="*/ 1 w 2132"/>
                <a:gd name="T123" fmla="*/ 0 h 6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32"/>
                <a:gd name="T187" fmla="*/ 0 h 649"/>
                <a:gd name="T188" fmla="*/ 2132 w 2132"/>
                <a:gd name="T189" fmla="*/ 649 h 6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4" name="Freeform 31"/>
            <p:cNvSpPr>
              <a:spLocks noEditPoints="1"/>
            </p:cNvSpPr>
            <p:nvPr/>
          </p:nvSpPr>
          <p:spPr bwMode="auto">
            <a:xfrm>
              <a:off x="513" y="839"/>
              <a:ext cx="340" cy="220"/>
            </a:xfrm>
            <a:custGeom>
              <a:avLst/>
              <a:gdLst>
                <a:gd name="T0" fmla="*/ 1 w 680"/>
                <a:gd name="T1" fmla="*/ 0 h 441"/>
                <a:gd name="T2" fmla="*/ 1 w 680"/>
                <a:gd name="T3" fmla="*/ 0 h 441"/>
                <a:gd name="T4" fmla="*/ 1 w 680"/>
                <a:gd name="T5" fmla="*/ 0 h 441"/>
                <a:gd name="T6" fmla="*/ 1 w 680"/>
                <a:gd name="T7" fmla="*/ 0 h 441"/>
                <a:gd name="T8" fmla="*/ 1 w 680"/>
                <a:gd name="T9" fmla="*/ 0 h 441"/>
                <a:gd name="T10" fmla="*/ 1 w 680"/>
                <a:gd name="T11" fmla="*/ 0 h 441"/>
                <a:gd name="T12" fmla="*/ 1 w 680"/>
                <a:gd name="T13" fmla="*/ 0 h 441"/>
                <a:gd name="T14" fmla="*/ 1 w 680"/>
                <a:gd name="T15" fmla="*/ 0 h 441"/>
                <a:gd name="T16" fmla="*/ 1 w 680"/>
                <a:gd name="T17" fmla="*/ 0 h 441"/>
                <a:gd name="T18" fmla="*/ 1 w 680"/>
                <a:gd name="T19" fmla="*/ 0 h 441"/>
                <a:gd name="T20" fmla="*/ 0 w 680"/>
                <a:gd name="T21" fmla="*/ 0 h 441"/>
                <a:gd name="T22" fmla="*/ 1 w 680"/>
                <a:gd name="T23" fmla="*/ 0 h 441"/>
                <a:gd name="T24" fmla="*/ 1 w 680"/>
                <a:gd name="T25" fmla="*/ 0 h 441"/>
                <a:gd name="T26" fmla="*/ 0 w 680"/>
                <a:gd name="T27" fmla="*/ 0 h 441"/>
                <a:gd name="T28" fmla="*/ 0 w 680"/>
                <a:gd name="T29" fmla="*/ 0 h 4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80"/>
                <a:gd name="T46" fmla="*/ 0 h 441"/>
                <a:gd name="T47" fmla="*/ 680 w 680"/>
                <a:gd name="T48" fmla="*/ 441 h 4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80" h="441">
                  <a:moveTo>
                    <a:pt x="240" y="240"/>
                  </a:moveTo>
                  <a:lnTo>
                    <a:pt x="440" y="240"/>
                  </a:lnTo>
                  <a:lnTo>
                    <a:pt x="440" y="441"/>
                  </a:lnTo>
                  <a:lnTo>
                    <a:pt x="240" y="441"/>
                  </a:lnTo>
                  <a:lnTo>
                    <a:pt x="240" y="240"/>
                  </a:lnTo>
                  <a:close/>
                  <a:moveTo>
                    <a:pt x="480" y="0"/>
                  </a:moveTo>
                  <a:lnTo>
                    <a:pt x="680" y="0"/>
                  </a:lnTo>
                  <a:lnTo>
                    <a:pt x="680" y="441"/>
                  </a:lnTo>
                  <a:lnTo>
                    <a:pt x="480" y="441"/>
                  </a:lnTo>
                  <a:lnTo>
                    <a:pt x="480" y="0"/>
                  </a:lnTo>
                  <a:close/>
                  <a:moveTo>
                    <a:pt x="0" y="0"/>
                  </a:moveTo>
                  <a:lnTo>
                    <a:pt x="200" y="0"/>
                  </a:lnTo>
                  <a:lnTo>
                    <a:pt x="200" y="441"/>
                  </a:lnTo>
                  <a:lnTo>
                    <a:pt x="0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5" name="Freeform 32"/>
            <p:cNvSpPr>
              <a:spLocks noEditPoints="1"/>
            </p:cNvSpPr>
            <p:nvPr/>
          </p:nvSpPr>
          <p:spPr bwMode="auto">
            <a:xfrm>
              <a:off x="513" y="719"/>
              <a:ext cx="340" cy="220"/>
            </a:xfrm>
            <a:custGeom>
              <a:avLst/>
              <a:gdLst>
                <a:gd name="T0" fmla="*/ 1 w 680"/>
                <a:gd name="T1" fmla="*/ 0 h 441"/>
                <a:gd name="T2" fmla="*/ 1 w 680"/>
                <a:gd name="T3" fmla="*/ 0 h 441"/>
                <a:gd name="T4" fmla="*/ 1 w 680"/>
                <a:gd name="T5" fmla="*/ 0 h 441"/>
                <a:gd name="T6" fmla="*/ 1 w 680"/>
                <a:gd name="T7" fmla="*/ 0 h 441"/>
                <a:gd name="T8" fmla="*/ 1 w 680"/>
                <a:gd name="T9" fmla="*/ 0 h 441"/>
                <a:gd name="T10" fmla="*/ 1 w 680"/>
                <a:gd name="T11" fmla="*/ 0 h 441"/>
                <a:gd name="T12" fmla="*/ 1 w 680"/>
                <a:gd name="T13" fmla="*/ 0 h 441"/>
                <a:gd name="T14" fmla="*/ 1 w 680"/>
                <a:gd name="T15" fmla="*/ 0 h 441"/>
                <a:gd name="T16" fmla="*/ 1 w 680"/>
                <a:gd name="T17" fmla="*/ 0 h 441"/>
                <a:gd name="T18" fmla="*/ 1 w 680"/>
                <a:gd name="T19" fmla="*/ 0 h 441"/>
                <a:gd name="T20" fmla="*/ 0 w 680"/>
                <a:gd name="T21" fmla="*/ 0 h 441"/>
                <a:gd name="T22" fmla="*/ 1 w 680"/>
                <a:gd name="T23" fmla="*/ 0 h 441"/>
                <a:gd name="T24" fmla="*/ 1 w 680"/>
                <a:gd name="T25" fmla="*/ 0 h 441"/>
                <a:gd name="T26" fmla="*/ 0 w 680"/>
                <a:gd name="T27" fmla="*/ 0 h 441"/>
                <a:gd name="T28" fmla="*/ 0 w 680"/>
                <a:gd name="T29" fmla="*/ 0 h 4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80"/>
                <a:gd name="T46" fmla="*/ 0 h 441"/>
                <a:gd name="T47" fmla="*/ 680 w 680"/>
                <a:gd name="T48" fmla="*/ 441 h 4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80" h="441">
                  <a:moveTo>
                    <a:pt x="480" y="0"/>
                  </a:moveTo>
                  <a:lnTo>
                    <a:pt x="680" y="0"/>
                  </a:lnTo>
                  <a:lnTo>
                    <a:pt x="680" y="201"/>
                  </a:lnTo>
                  <a:lnTo>
                    <a:pt x="480" y="201"/>
                  </a:lnTo>
                  <a:lnTo>
                    <a:pt x="480" y="0"/>
                  </a:lnTo>
                  <a:close/>
                  <a:moveTo>
                    <a:pt x="240" y="0"/>
                  </a:moveTo>
                  <a:lnTo>
                    <a:pt x="440" y="0"/>
                  </a:lnTo>
                  <a:lnTo>
                    <a:pt x="440" y="441"/>
                  </a:lnTo>
                  <a:lnTo>
                    <a:pt x="240" y="441"/>
                  </a:lnTo>
                  <a:lnTo>
                    <a:pt x="240" y="0"/>
                  </a:lnTo>
                  <a:close/>
                  <a:moveTo>
                    <a:pt x="0" y="0"/>
                  </a:moveTo>
                  <a:lnTo>
                    <a:pt x="200" y="0"/>
                  </a:lnTo>
                  <a:lnTo>
                    <a:pt x="200" y="201"/>
                  </a:lnTo>
                  <a:lnTo>
                    <a:pt x="0" y="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BF44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47254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" y="5875378"/>
            <a:ext cx="3200316" cy="91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7730" y="759122"/>
            <a:ext cx="57482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latin typeface="+mj-lt"/>
              </a:rPr>
              <a:t>Наружное освещение является неотъемлемой частью благоустройства городов обеспечивая безопасность</a:t>
            </a:r>
            <a:r>
              <a:rPr lang="en-US" sz="1600" i="1" dirty="0">
                <a:latin typeface="+mj-lt"/>
              </a:rPr>
              <a:t> </a:t>
            </a:r>
            <a:r>
              <a:rPr lang="ru-RU" sz="1600" i="1" dirty="0">
                <a:latin typeface="+mj-lt"/>
              </a:rPr>
              <a:t>автомобильного и пешеходного движения в темное время суток, а также вопросы проектирования систем наружного освещения и энергоэффективности освещения.</a:t>
            </a:r>
            <a:r>
              <a:rPr lang="ru-RU" sz="1600" dirty="0">
                <a:latin typeface="+mj-lt"/>
              </a:rPr>
              <a:t> </a:t>
            </a:r>
            <a:endParaRPr lang="ru-RU" sz="1600" dirty="0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/>
          <a:srcRect l="22647" t="23268" r="16912" b="8366"/>
          <a:stretch>
            <a:fillRect/>
          </a:stretch>
        </p:blipFill>
        <p:spPr bwMode="auto">
          <a:xfrm>
            <a:off x="6096001" y="705726"/>
            <a:ext cx="4280175" cy="272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6096001" y="3429001"/>
            <a:ext cx="453749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ПРИМЕР: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Общее потребление ЭЭ на освещение улиц г. Томска –7,8 ГВтч/год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48" y="2488843"/>
            <a:ext cx="4232633" cy="423263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123646" y="4387226"/>
            <a:ext cx="574827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  <a:p>
            <a:pPr algn="just"/>
            <a:r>
              <a:rPr lang="ru-RU" sz="1600" i="1" dirty="0">
                <a:latin typeface="+mj-lt"/>
              </a:rPr>
              <a:t>Город Томск был основан в 1604 г. Первое комплексное широкомасштабное уличное освещение улиц </a:t>
            </a:r>
            <a:r>
              <a:rPr lang="ru-RU" sz="1600" i="1" dirty="0" smtClean="0">
                <a:latin typeface="+mj-lt"/>
              </a:rPr>
              <a:t>в </a:t>
            </a:r>
            <a:r>
              <a:rPr lang="ru-RU" sz="1600" i="1" dirty="0">
                <a:latin typeface="+mj-lt"/>
              </a:rPr>
              <a:t>г. Томске было выполнено в 1832 г., то есть больше века после появления первого фонаря. </a:t>
            </a:r>
          </a:p>
          <a:p>
            <a:pPr algn="just"/>
            <a:r>
              <a:rPr lang="ru-RU" sz="1600" i="1" dirty="0">
                <a:latin typeface="+mj-lt"/>
              </a:rPr>
              <a:t>В соответствии с постановлением Томской городской думы для освещения города были </a:t>
            </a:r>
            <a:r>
              <a:rPr lang="ru-RU" sz="1600" i="1" dirty="0" smtClean="0">
                <a:latin typeface="+mj-lt"/>
              </a:rPr>
              <a:t>смонтированы </a:t>
            </a:r>
            <a:r>
              <a:rPr lang="ru-RU" sz="1600" i="1" dirty="0">
                <a:latin typeface="+mj-lt"/>
              </a:rPr>
              <a:t>89 фонарей, в которых в качестве источника получения света использовали масло </a:t>
            </a:r>
          </a:p>
          <a:p>
            <a:r>
              <a:rPr lang="ru-RU" sz="1600" i="1" dirty="0" smtClean="0">
                <a:latin typeface="+mj-lt"/>
              </a:rPr>
              <a:t> </a:t>
            </a:r>
            <a:endParaRPr lang="ru-RU" sz="1600" i="1" dirty="0">
              <a:latin typeface="+mj-lt"/>
            </a:endParaRPr>
          </a:p>
          <a:p>
            <a:pPr algn="just"/>
            <a:endParaRPr lang="ru-RU" sz="1600" i="1" dirty="0">
              <a:latin typeface="+mj-lt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575354" y="144414"/>
            <a:ext cx="4922283" cy="712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400" b="1" cap="all" dirty="0" smtClean="0">
                <a:solidFill>
                  <a:srgbClr val="80BF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ИСТОРИЧЕСКИЕ СВЕДЕНИЯ</a:t>
            </a:r>
            <a:br>
              <a:rPr lang="ru-RU" altLang="ru-RU" sz="2400" b="1" cap="all" dirty="0" smtClean="0">
                <a:solidFill>
                  <a:srgbClr val="80BF4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600" b="1" cap="all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1154926" y="6068328"/>
            <a:ext cx="685422" cy="685352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355" tIns="54178" rIns="108355" bIns="54178" anchor="ctr"/>
          <a:lstStyle/>
          <a:p>
            <a:pPr algn="ctr" defTabSz="682929"/>
            <a:r>
              <a:rPr lang="ru-RU" altLang="ru-RU" sz="1400" dirty="0" smtClean="0"/>
              <a:t>2</a:t>
            </a:r>
            <a:endParaRPr lang="ru-RU" altLang="ru-RU" sz="1400" dirty="0"/>
          </a:p>
        </p:txBody>
      </p:sp>
      <p:cxnSp>
        <p:nvCxnSpPr>
          <p:cNvPr id="13" name="AutoShape 12"/>
          <p:cNvCxnSpPr>
            <a:cxnSpLocks noChangeShapeType="1"/>
          </p:cNvCxnSpPr>
          <p:nvPr/>
        </p:nvCxnSpPr>
        <p:spPr bwMode="auto">
          <a:xfrm>
            <a:off x="5299070" y="603581"/>
            <a:ext cx="4922283" cy="0"/>
          </a:xfrm>
          <a:prstGeom prst="straightConnector1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133844" y="1413934"/>
            <a:ext cx="94485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Повышение эффективности источников света и световых приборов. </a:t>
            </a:r>
          </a:p>
        </p:txBody>
      </p:sp>
      <p:pic>
        <p:nvPicPr>
          <p:cNvPr id="9" name="Рисунок 8" descr="1321252375_fazenda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147" y="1413934"/>
            <a:ext cx="1350001" cy="1080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33845" y="3200282"/>
            <a:ext cx="6763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Совершенствование систем освещения</a:t>
            </a:r>
          </a:p>
        </p:txBody>
      </p:sp>
      <p:pic>
        <p:nvPicPr>
          <p:cNvPr id="15" name="Рисунок 14" descr="8052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147" y="2831660"/>
            <a:ext cx="1350000" cy="120057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275371" y="4707100"/>
            <a:ext cx="9307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Совершенствование технологии проектной деятельности и оценка "оптимальности" результатов проектирования.</a:t>
            </a:r>
          </a:p>
        </p:txBody>
      </p:sp>
      <p:pic>
        <p:nvPicPr>
          <p:cNvPr id="13" name="Рисунок 12" descr="normi_proektirovaniya_osvesheniya_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9147" y="4616318"/>
            <a:ext cx="1350000" cy="1353869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850783" y="620638"/>
            <a:ext cx="8074328" cy="712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400" b="1" cap="all" dirty="0">
                <a:solidFill>
                  <a:srgbClr val="80BF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рационализации наружного освещения</a:t>
            </a:r>
            <a:br>
              <a:rPr lang="ru-RU" altLang="ru-RU" sz="2400" b="1" cap="all" dirty="0">
                <a:solidFill>
                  <a:srgbClr val="80BF4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400" b="1" cap="all" dirty="0">
              <a:solidFill>
                <a:srgbClr val="80BF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1239689" y="6133559"/>
            <a:ext cx="685422" cy="685352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355" tIns="54178" rIns="108355" bIns="54178" anchor="ctr"/>
          <a:lstStyle/>
          <a:p>
            <a:pPr algn="ctr" defTabSz="682929"/>
            <a:r>
              <a:rPr lang="ru-RU" altLang="ru-RU" sz="1400" dirty="0" smtClean="0"/>
              <a:t>3</a:t>
            </a:r>
            <a:endParaRPr lang="ru-RU" altLang="ru-RU" sz="1400" dirty="0"/>
          </a:p>
        </p:txBody>
      </p:sp>
      <p:pic>
        <p:nvPicPr>
          <p:cNvPr id="16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03" y="5905108"/>
            <a:ext cx="3200316" cy="91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860551" y="244892"/>
            <a:ext cx="8074328" cy="712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cap="all" dirty="0">
                <a:solidFill>
                  <a:srgbClr val="80BF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СВЕТОТЕХНИЧЕСКИЕ ИССЛЕДОВАНИЯ</a:t>
            </a:r>
            <a:r>
              <a:rPr lang="ru-RU" altLang="ru-RU" sz="2400" b="1" cap="all" dirty="0">
                <a:solidFill>
                  <a:srgbClr val="80BF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400" b="1" cap="all" dirty="0">
                <a:solidFill>
                  <a:srgbClr val="80BF4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400" b="1" cap="all" dirty="0">
              <a:solidFill>
                <a:srgbClr val="80BF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1239689" y="6133559"/>
            <a:ext cx="685422" cy="685352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355" tIns="54178" rIns="108355" bIns="54178" anchor="ctr"/>
          <a:lstStyle/>
          <a:p>
            <a:pPr algn="ctr" defTabSz="682929"/>
            <a:r>
              <a:rPr lang="ru-RU" altLang="ru-RU" sz="1400" dirty="0" smtClean="0"/>
              <a:t>4</a:t>
            </a:r>
            <a:endParaRPr lang="ru-RU" altLang="ru-RU" sz="1400" dirty="0"/>
          </a:p>
        </p:txBody>
      </p:sp>
      <p:pic>
        <p:nvPicPr>
          <p:cNvPr id="16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03" y="5905108"/>
            <a:ext cx="3200316" cy="91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0608" y="730588"/>
            <a:ext cx="68773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проблемы, вызывающие большие засветки: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подобранные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мощности и расположение СП, создающие вторичные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были рассмотрены открытые пространства,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предназначенные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пешеходов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Новособорная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и площадь у Дворца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Результатом работы стал план расположения СП, а так же данные об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освещенности площадок.</a:t>
            </a:r>
            <a:endParaRPr lang="ru-RU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475" y="823234"/>
            <a:ext cx="4028668" cy="2266126"/>
          </a:xfrm>
          <a:prstGeom prst="rect">
            <a:avLst/>
          </a:prstGeom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622239"/>
              </p:ext>
            </p:extLst>
          </p:nvPr>
        </p:nvGraphicFramePr>
        <p:xfrm>
          <a:off x="267698" y="2990541"/>
          <a:ext cx="7180221" cy="347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7776"/>
                <a:gridCol w="3142445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Новособорная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площадь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СП 109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типа Шар  молочного  стекла  (с  разным количеством шаров)</a:t>
                      </a:r>
                    </a:p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 принимая  во  внимание  не </a:t>
                      </a:r>
                    </a:p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типовые  СП,  примем  обязательным условием, что ИС в каждом СП один и тот же с 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средней мощностью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Вт:</a:t>
                      </a:r>
                    </a:p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78+15*4+4*5+12*2=182   шара,   и  ̴  10кВт потребление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электроэнергии.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698" y="3613151"/>
            <a:ext cx="3657600" cy="27432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908" y="3450466"/>
            <a:ext cx="4028668" cy="268309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362864" y="3043008"/>
            <a:ext cx="3219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на момент исследований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20153" y="6120920"/>
            <a:ext cx="26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площади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 2018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770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860551" y="244892"/>
            <a:ext cx="8074328" cy="712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cap="all" dirty="0">
                <a:solidFill>
                  <a:srgbClr val="80BF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СВЕТОТЕХНИЧЕСКИЕ ИССЛЕДОВАНИЯ</a:t>
            </a:r>
            <a:r>
              <a:rPr lang="ru-RU" altLang="ru-RU" sz="2400" b="1" cap="all" dirty="0">
                <a:solidFill>
                  <a:srgbClr val="80BF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400" b="1" cap="all" dirty="0">
                <a:solidFill>
                  <a:srgbClr val="80BF4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400" b="1" cap="all" dirty="0">
              <a:solidFill>
                <a:srgbClr val="80BF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1239689" y="6133559"/>
            <a:ext cx="685422" cy="685352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355" tIns="54178" rIns="108355" bIns="54178" anchor="ctr"/>
          <a:lstStyle/>
          <a:p>
            <a:pPr algn="ctr" defTabSz="682929"/>
            <a:r>
              <a:rPr lang="ru-RU" altLang="ru-RU" sz="1400" dirty="0" smtClean="0"/>
              <a:t>5</a:t>
            </a:r>
            <a:endParaRPr lang="ru-RU" altLang="ru-RU" sz="1400" dirty="0"/>
          </a:p>
        </p:txBody>
      </p:sp>
      <p:pic>
        <p:nvPicPr>
          <p:cNvPr id="16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03" y="5905108"/>
            <a:ext cx="3200316" cy="91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641421"/>
              </p:ext>
            </p:extLst>
          </p:nvPr>
        </p:nvGraphicFramePr>
        <p:xfrm>
          <a:off x="1244226" y="721016"/>
          <a:ext cx="9995463" cy="347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16646"/>
                <a:gridCol w="4378817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у Дворца спорта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  данном   случае   рассмотрим открытое пространство с одинаковым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  по   всей   площади </a:t>
                      </a:r>
                    </a:p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источниками света. 41 СП, состоящий из трех шаров молочного стекла.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Примем  обязательным  условием, </a:t>
                      </a:r>
                    </a:p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ИС в каждом СП один и тот же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ДРЛ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,55Вт: 41*3=123 шара, и ~ 7кВт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электроэнергии.</a:t>
                      </a:r>
                    </a:p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Рекомендация замены на 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LED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987115" y="5423742"/>
            <a:ext cx="2343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Дневное фото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исследования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238" y="1177142"/>
            <a:ext cx="3769754" cy="29476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8" y="4243451"/>
            <a:ext cx="3562247" cy="23605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765" y="4344790"/>
            <a:ext cx="3562247" cy="23766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068118" y="5027405"/>
            <a:ext cx="2343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Вечернее фото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исследования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794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03" y="5905108"/>
            <a:ext cx="3200316" cy="91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8943" y="989704"/>
            <a:ext cx="636216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Светотехническое проектирование основано на 3D моделировании, для его реализации требуются чертежи фасадов здания или его 3D модель, созданные в специальном программном пакете по 3D моделированию.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Три возможности проектирования архитектурного объекта: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светотехнической программе (в работе рассматривается только европейский продукт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DIALux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как наиболее распространенный среди светодизайнеров, инженеров-светотехников);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графических программах ( например, 3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 Max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ArchiCAD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проектирование освещения на базе 3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модели объекта по "облаку точек", полученному в результате лазерного сканирования.</a:t>
            </a:r>
          </a:p>
          <a:p>
            <a:pPr algn="just"/>
            <a:endParaRPr lang="ru-RU" sz="2200" dirty="0"/>
          </a:p>
        </p:txBody>
      </p:sp>
      <p:pic>
        <p:nvPicPr>
          <p:cNvPr id="8" name="Рисунок 7" descr="алгоритм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5651" y="1081826"/>
            <a:ext cx="5077961" cy="5274526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361386" y="682872"/>
            <a:ext cx="8830613" cy="533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cap="all" dirty="0">
                <a:solidFill>
                  <a:srgbClr val="80BF4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Алгоритм проектирования АО на базе 3D модели объекта </a:t>
            </a:r>
          </a:p>
          <a:p>
            <a:pPr algn="ctr"/>
            <a:endParaRPr lang="ru-RU" sz="2400" b="1" dirty="0"/>
          </a:p>
          <a:p>
            <a:pPr algn="ctr">
              <a:spcBef>
                <a:spcPct val="0"/>
              </a:spcBef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1239689" y="6133559"/>
            <a:ext cx="685422" cy="685352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355" tIns="54178" rIns="108355" bIns="54178" anchor="ctr"/>
          <a:lstStyle/>
          <a:p>
            <a:pPr algn="ctr" defTabSz="682929"/>
            <a:r>
              <a:rPr lang="ru-RU" altLang="ru-RU" sz="1400" dirty="0" smtClean="0"/>
              <a:t>6</a:t>
            </a:r>
            <a:endParaRPr lang="ru-RU" altLang="ru-RU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" y="5875378"/>
            <a:ext cx="3200316" cy="91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Содержимое 2"/>
          <p:cNvSpPr>
            <a:spLocks noGrp="1"/>
          </p:cNvSpPr>
          <p:nvPr>
            <p:ph idx="1"/>
          </p:nvPr>
        </p:nvSpPr>
        <p:spPr>
          <a:xfrm>
            <a:off x="5320554" y="4421702"/>
            <a:ext cx="6309275" cy="1882027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программе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DIALux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производится обработка 3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объекта (моста): 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придается реалистичность, 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подбирается текстура (материал, задаются коэффициенты отраженного эффекта).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42603" y="644858"/>
            <a:ext cx="2138082" cy="510988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1600" b="1" dirty="0">
                <a:latin typeface="Arial" pitchFamily="34" charset="0"/>
                <a:ea typeface="+mj-ea"/>
                <a:cs typeface="Arial" pitchFamily="34" charset="0"/>
              </a:rPr>
              <a:t>I</a:t>
            </a:r>
            <a:r>
              <a:rPr lang="ru-RU" sz="1600" b="1" dirty="0">
                <a:latin typeface="Arial" pitchFamily="34" charset="0"/>
                <a:ea typeface="+mj-ea"/>
                <a:cs typeface="Arial" pitchFamily="34" charset="0"/>
              </a:rPr>
              <a:t> этап - процесс </a:t>
            </a:r>
          </a:p>
          <a:p>
            <a:pPr algn="r">
              <a:spcBef>
                <a:spcPct val="0"/>
              </a:spcBef>
              <a:defRPr/>
            </a:pPr>
            <a:r>
              <a:rPr lang="ru-RU" sz="1600" b="1" dirty="0">
                <a:latin typeface="Arial" pitchFamily="34" charset="0"/>
                <a:ea typeface="+mj-ea"/>
                <a:cs typeface="Arial" pitchFamily="34" charset="0"/>
              </a:rPr>
              <a:t>сканирования</a:t>
            </a:r>
          </a:p>
        </p:txBody>
      </p:sp>
      <p:pic>
        <p:nvPicPr>
          <p:cNvPr id="7" name="Содержимое 6" descr="img_3449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362" y="412124"/>
            <a:ext cx="2659631" cy="1604335"/>
          </a:xfrm>
          <a:prstGeom prst="rect">
            <a:avLst/>
          </a:prstGeom>
        </p:spPr>
      </p:pic>
      <p:pic>
        <p:nvPicPr>
          <p:cNvPr id="8" name="Рисунок 7" descr="E:\редактирование\готово\мост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769" y="1156774"/>
            <a:ext cx="3302369" cy="180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83107" y="726141"/>
            <a:ext cx="41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03695" y="3124200"/>
            <a:ext cx="41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б)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592" y="2977984"/>
            <a:ext cx="5721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мост, г.Томск: а) реальный вид; б) облако точек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16563" y="2502327"/>
            <a:ext cx="41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б)</a:t>
            </a:r>
          </a:p>
        </p:txBody>
      </p:sp>
      <p:pic>
        <p:nvPicPr>
          <p:cNvPr id="14" name="Рисунок 13" descr="E:\редактирование\готово\Most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554" y="1828076"/>
            <a:ext cx="3738667" cy="193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185" y="955761"/>
            <a:ext cx="3060815" cy="16708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7072143" y="617212"/>
            <a:ext cx="1873622" cy="510988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1600" b="1" dirty="0">
                <a:latin typeface="Arial" pitchFamily="34" charset="0"/>
                <a:ea typeface="+mj-ea"/>
                <a:cs typeface="Arial" pitchFamily="34" charset="0"/>
              </a:rPr>
              <a:t>I</a:t>
            </a:r>
            <a:r>
              <a:rPr lang="ru-RU" sz="1600" b="1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1600" b="1" dirty="0">
                <a:latin typeface="Arial" pitchFamily="34" charset="0"/>
                <a:ea typeface="+mj-ea"/>
                <a:cs typeface="Arial" pitchFamily="34" charset="0"/>
              </a:rPr>
              <a:t>I</a:t>
            </a:r>
            <a:r>
              <a:rPr lang="ru-RU" sz="1600" b="1" dirty="0">
                <a:latin typeface="Arial" pitchFamily="34" charset="0"/>
                <a:ea typeface="+mj-ea"/>
                <a:cs typeface="Arial" pitchFamily="34" charset="0"/>
              </a:rPr>
              <a:t> этап – обработка</a:t>
            </a:r>
          </a:p>
          <a:p>
            <a:pPr algn="r">
              <a:spcBef>
                <a:spcPct val="0"/>
              </a:spcBef>
              <a:defRPr/>
            </a:pPr>
            <a:r>
              <a:rPr lang="ru-RU" sz="1600" b="1" dirty="0">
                <a:latin typeface="Arial" pitchFamily="34" charset="0"/>
                <a:ea typeface="+mj-ea"/>
                <a:cs typeface="Arial" pitchFamily="34" charset="0"/>
              </a:rPr>
              <a:t>результатов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870629" y="3797565"/>
            <a:ext cx="4545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обработки: а) 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модель; б) чертежи</a:t>
            </a:r>
          </a:p>
        </p:txBody>
      </p:sp>
      <p:pic>
        <p:nvPicPr>
          <p:cNvPr id="19" name="Рисунок 18" descr="3.tif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5806" y="4406503"/>
            <a:ext cx="2398741" cy="1800000"/>
          </a:xfrm>
          <a:prstGeom prst="rect">
            <a:avLst/>
          </a:prstGeom>
        </p:spPr>
      </p:pic>
      <p:pic>
        <p:nvPicPr>
          <p:cNvPr id="20" name="Рисунок 19" descr="Безимени-1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45033" y="4406503"/>
            <a:ext cx="2635623" cy="18000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380045" y="5555411"/>
            <a:ext cx="30862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Пример </a:t>
            </a:r>
            <a:r>
              <a:rPr lang="ru-RU" sz="1400" dirty="0"/>
              <a:t>импорта модели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372044" y="3923475"/>
            <a:ext cx="3908612" cy="358588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1600" b="1" dirty="0">
                <a:latin typeface="Arial" pitchFamily="34" charset="0"/>
                <a:ea typeface="+mj-ea"/>
                <a:cs typeface="Arial" pitchFamily="34" charset="0"/>
              </a:rPr>
              <a:t>III</a:t>
            </a:r>
            <a:r>
              <a:rPr lang="ru-RU" sz="1600" b="1" dirty="0">
                <a:latin typeface="Arial" pitchFamily="34" charset="0"/>
                <a:ea typeface="+mj-ea"/>
                <a:cs typeface="Arial" pitchFamily="34" charset="0"/>
              </a:rPr>
              <a:t> этап – проектирование освещения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51733" y="3428233"/>
            <a:ext cx="41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58808" y="1831793"/>
            <a:ext cx="41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11759" y="500992"/>
            <a:ext cx="41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а)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11073022" y="6103829"/>
            <a:ext cx="685422" cy="685352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355" tIns="54178" rIns="108355" bIns="54178" anchor="ctr"/>
          <a:lstStyle/>
          <a:p>
            <a:pPr algn="ctr" defTabSz="682929"/>
            <a:r>
              <a:rPr lang="ru-RU" altLang="ru-RU" sz="1400" dirty="0" smtClean="0"/>
              <a:t>7</a:t>
            </a:r>
            <a:endParaRPr lang="ru-RU" alt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25827" y="-11223"/>
            <a:ext cx="92661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solidFill>
                  <a:srgbClr val="80BF4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Применение </a:t>
            </a:r>
            <a:r>
              <a:rPr lang="ru-RU" sz="2400" b="1" cap="all" dirty="0">
                <a:solidFill>
                  <a:srgbClr val="80BF4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наземного </a:t>
            </a:r>
            <a:r>
              <a:rPr lang="ru-RU" sz="2400" b="1" cap="all" dirty="0" smtClean="0">
                <a:solidFill>
                  <a:srgbClr val="80BF4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лазерного сканирования</a:t>
            </a:r>
            <a:endParaRPr lang="ru-RU" sz="2400" b="1" cap="all" dirty="0">
              <a:solidFill>
                <a:srgbClr val="80BF4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292" y="467822"/>
            <a:ext cx="5765082" cy="1143000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Сканирование фасада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культурного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«Дом искусств»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улице Шишкова 10 с целью подготовки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предпроектной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документации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реставрации и системы освещения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801" y="2044433"/>
            <a:ext cx="6255249" cy="374976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015" y="1358708"/>
            <a:ext cx="5217488" cy="25019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954573" y="3855205"/>
            <a:ext cx="47136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Выполнение съемки с высоким разрешением для анализа видимого </a:t>
            </a: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состояния мелкой детализации, элементов деревянного декора, </a:t>
            </a: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 наложением на облака точек </a:t>
            </a:r>
            <a:r>
              <a:rPr lang="ru-RU" sz="2000" b="1" i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фотофиксации</a:t>
            </a:r>
            <a:endParaRPr lang="ru-RU" sz="2000" b="1" i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" y="5875378"/>
            <a:ext cx="3200316" cy="91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1073022" y="6103829"/>
            <a:ext cx="685422" cy="685352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355" tIns="54178" rIns="108355" bIns="54178" anchor="ctr"/>
          <a:lstStyle/>
          <a:p>
            <a:pPr algn="ctr" defTabSz="682929"/>
            <a:r>
              <a:rPr lang="ru-RU" altLang="ru-RU" sz="1400" dirty="0" smtClean="0"/>
              <a:t>8</a:t>
            </a:r>
            <a:endParaRPr lang="ru-RU" alt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60948" y="67827"/>
            <a:ext cx="62310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solidFill>
                  <a:srgbClr val="80BF4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Применение </a:t>
            </a:r>
            <a:r>
              <a:rPr lang="ru-RU" sz="1600" b="1" cap="all" dirty="0">
                <a:solidFill>
                  <a:srgbClr val="80BF4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наземного </a:t>
            </a:r>
            <a:r>
              <a:rPr lang="ru-RU" sz="1600" b="1" cap="all" dirty="0" smtClean="0">
                <a:solidFill>
                  <a:srgbClr val="80BF4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лазерного сканирования</a:t>
            </a:r>
            <a:endParaRPr lang="ru-RU" sz="1600" b="1" cap="all" dirty="0">
              <a:solidFill>
                <a:srgbClr val="80BF4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336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ТПУ_Презентация_Квадраты ниж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" y="5875378"/>
            <a:ext cx="3200316" cy="91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1D-5C8E-47BA-AA52-C91DBBE393DD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5584"/>
            <a:ext cx="6029166" cy="33647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7629" y="64315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Высокое качество сканирования позволяет с точностью </a:t>
            </a:r>
            <a:r>
              <a:rPr lang="ru-RU" sz="20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 </a:t>
            </a:r>
            <a:r>
              <a:rPr lang="ru-RU" sz="20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 мм отображать мелкую детализацию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1073022" y="6103829"/>
            <a:ext cx="685422" cy="685352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355" tIns="54178" rIns="108355" bIns="54178" anchor="ctr"/>
          <a:lstStyle/>
          <a:p>
            <a:pPr algn="ctr" defTabSz="682929"/>
            <a:r>
              <a:rPr lang="ru-RU" altLang="ru-RU" sz="1400" dirty="0" smtClean="0"/>
              <a:t>9</a:t>
            </a:r>
            <a:endParaRPr lang="ru-RU" alt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60948" y="67827"/>
            <a:ext cx="62310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solidFill>
                  <a:srgbClr val="80BF4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Применение </a:t>
            </a:r>
            <a:r>
              <a:rPr lang="ru-RU" sz="1600" b="1" cap="all" dirty="0">
                <a:solidFill>
                  <a:srgbClr val="80BF4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наземного </a:t>
            </a:r>
            <a:r>
              <a:rPr lang="ru-RU" sz="1600" b="1" cap="all" dirty="0" smtClean="0">
                <a:solidFill>
                  <a:srgbClr val="80BF4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лазерного сканирования</a:t>
            </a:r>
            <a:endParaRPr lang="ru-RU" sz="1600" b="1" cap="all" dirty="0">
              <a:solidFill>
                <a:srgbClr val="80BF44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102" y="2601532"/>
            <a:ext cx="6002718" cy="337603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131102" y="140350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Создание каталогов </a:t>
            </a:r>
            <a:r>
              <a:rPr lang="ru-RU" sz="20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отдельных </a:t>
            </a:r>
            <a:endParaRPr lang="ru-RU" sz="2000" b="1" i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элементов </a:t>
            </a:r>
            <a:r>
              <a:rPr lang="ru-RU" sz="20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базы проектирования освещения объектов деревянного зодчества</a:t>
            </a:r>
            <a:endParaRPr lang="ru-RU" sz="2000" b="1" i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81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2783</TotalTime>
  <Words>650</Words>
  <Application>Microsoft Office PowerPoint</Application>
  <PresentationFormat>Широкоэкранный</PresentationFormat>
  <Paragraphs>121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Сканирование фасада историко-культурного центра «Дом искусств» по улице Шишкова 10 с целью подготовки предпроектной  документации по реставрации и системы освещения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</dc:creator>
  <cp:lastModifiedBy>123</cp:lastModifiedBy>
  <cp:revision>317</cp:revision>
  <dcterms:created xsi:type="dcterms:W3CDTF">2010-06-18T09:27:04Z</dcterms:created>
  <dcterms:modified xsi:type="dcterms:W3CDTF">2018-10-17T03:48:11Z</dcterms:modified>
</cp:coreProperties>
</file>