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6" r:id="rId2"/>
    <p:sldId id="261" r:id="rId3"/>
    <p:sldId id="273" r:id="rId4"/>
    <p:sldId id="274" r:id="rId5"/>
    <p:sldId id="275" r:id="rId6"/>
    <p:sldId id="276" r:id="rId7"/>
    <p:sldId id="277" r:id="rId8"/>
    <p:sldId id="258" r:id="rId9"/>
    <p:sldId id="257" r:id="rId10"/>
    <p:sldId id="278" r:id="rId11"/>
    <p:sldId id="279" r:id="rId12"/>
    <p:sldId id="259" r:id="rId13"/>
    <p:sldId id="280" r:id="rId14"/>
    <p:sldId id="281" r:id="rId15"/>
    <p:sldId id="283" r:id="rId16"/>
    <p:sldId id="399" r:id="rId17"/>
    <p:sldId id="400" r:id="rId18"/>
    <p:sldId id="401" r:id="rId19"/>
    <p:sldId id="402" r:id="rId20"/>
    <p:sldId id="403" r:id="rId21"/>
    <p:sldId id="397" r:id="rId22"/>
    <p:sldId id="288" r:id="rId23"/>
    <p:sldId id="263" r:id="rId24"/>
    <p:sldId id="287" r:id="rId25"/>
    <p:sldId id="260" r:id="rId26"/>
    <p:sldId id="386" r:id="rId27"/>
    <p:sldId id="387" r:id="rId28"/>
    <p:sldId id="388" r:id="rId29"/>
    <p:sldId id="389" r:id="rId30"/>
    <p:sldId id="390" r:id="rId31"/>
    <p:sldId id="391" r:id="rId32"/>
    <p:sldId id="394" r:id="rId33"/>
    <p:sldId id="392" r:id="rId34"/>
    <p:sldId id="393" r:id="rId35"/>
    <p:sldId id="285" r:id="rId36"/>
    <p:sldId id="398" r:id="rId37"/>
    <p:sldId id="264" r:id="rId38"/>
    <p:sldId id="286" r:id="rId39"/>
    <p:sldId id="267" r:id="rId40"/>
    <p:sldId id="268" r:id="rId41"/>
    <p:sldId id="269" r:id="rId42"/>
    <p:sldId id="382" r:id="rId43"/>
    <p:sldId id="395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194" d="100"/>
          <a:sy n="194" d="100"/>
        </p:scale>
        <p:origin x="163" y="5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154C8-1578-47D4-9E6B-9B4F62DDF661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0EF54-6D69-40B7-B3DF-98C1D78A0E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887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575B8-0808-45CE-A7C6-A669D553C4A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378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dirty="0"/>
              <a:t>Насыщение общественных пространств новыми функциями</a:t>
            </a:r>
          </a:p>
          <a:p>
            <a:endParaRPr lang="ru-RU" dirty="0"/>
          </a:p>
          <a:p>
            <a:r>
              <a:rPr lang="ru-RU" dirty="0"/>
              <a:t>Было: циркуляция – релаксация – конгрегация </a:t>
            </a:r>
          </a:p>
          <a:p>
            <a:r>
              <a:rPr lang="ru-RU" dirty="0"/>
              <a:t>Стало: циркуляция – новые способы передвижения вело, самокаты и прочее</a:t>
            </a:r>
          </a:p>
          <a:p>
            <a:r>
              <a:rPr lang="ru-RU" dirty="0"/>
              <a:t>Конгрегация – от </a:t>
            </a:r>
            <a:r>
              <a:rPr lang="ru-RU" dirty="0" err="1"/>
              <a:t>оккупай</a:t>
            </a:r>
            <a:r>
              <a:rPr lang="ru-RU" dirty="0"/>
              <a:t> </a:t>
            </a:r>
            <a:r>
              <a:rPr lang="ru-RU" dirty="0" err="1"/>
              <a:t>волл</a:t>
            </a:r>
            <a:r>
              <a:rPr lang="ru-RU" dirty="0"/>
              <a:t> стрит до поиска покемонов и стрит </a:t>
            </a:r>
            <a:r>
              <a:rPr lang="ru-RU" dirty="0" err="1"/>
              <a:t>фэшн</a:t>
            </a:r>
            <a:r>
              <a:rPr lang="ru-RU" dirty="0"/>
              <a:t> и других фестивалей</a:t>
            </a:r>
          </a:p>
          <a:p>
            <a:r>
              <a:rPr lang="ru-RU" dirty="0"/>
              <a:t>Релаксация – все большее значение имеет уединение, консервация темноты хотя бы локально</a:t>
            </a:r>
          </a:p>
          <a:p>
            <a:endParaRPr lang="ru-RU" dirty="0"/>
          </a:p>
          <a:p>
            <a:r>
              <a:rPr lang="ru-RU" dirty="0"/>
              <a:t>ИГРА! Бегущая Казань, квесты на свежем воздухе, выставки, экскурсии, интерактив, образовательная функция</a:t>
            </a:r>
          </a:p>
          <a:p>
            <a:endParaRPr lang="ru-RU" dirty="0"/>
          </a:p>
          <a:p>
            <a:r>
              <a:rPr lang="ru-RU" dirty="0"/>
              <a:t>УСЛОЖНЕНИЕ увеличение числа функций – ближе к интерьеру – потребность в качественном свете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42852-BA77-4906-B8B1-C953D672D842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268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57C51-D511-4863-95C3-58C79B1D3136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E77C-A8BC-4AA9-BB29-F5A5166F1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902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57C51-D511-4863-95C3-58C79B1D3136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E77C-A8BC-4AA9-BB29-F5A5166F1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7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57C51-D511-4863-95C3-58C79B1D3136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E77C-A8BC-4AA9-BB29-F5A5166F1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576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57C51-D511-4863-95C3-58C79B1D3136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E77C-A8BC-4AA9-BB29-F5A5166F13F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8698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57C51-D511-4863-95C3-58C79B1D3136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E77C-A8BC-4AA9-BB29-F5A5166F1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864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57C51-D511-4863-95C3-58C79B1D3136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E77C-A8BC-4AA9-BB29-F5A5166F1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891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57C51-D511-4863-95C3-58C79B1D3136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E77C-A8BC-4AA9-BB29-F5A5166F1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820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57C51-D511-4863-95C3-58C79B1D3136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E77C-A8BC-4AA9-BB29-F5A5166F1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92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57C51-D511-4863-95C3-58C79B1D3136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E77C-A8BC-4AA9-BB29-F5A5166F1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038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57C51-D511-4863-95C3-58C79B1D3136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E77C-A8BC-4AA9-BB29-F5A5166F1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120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57C51-D511-4863-95C3-58C79B1D3136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E77C-A8BC-4AA9-BB29-F5A5166F1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86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57C51-D511-4863-95C3-58C79B1D3136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E77C-A8BC-4AA9-BB29-F5A5166F1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135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57C51-D511-4863-95C3-58C79B1D3136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E77C-A8BC-4AA9-BB29-F5A5166F1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068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57C51-D511-4863-95C3-58C79B1D3136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E77C-A8BC-4AA9-BB29-F5A5166F1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86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57C51-D511-4863-95C3-58C79B1D3136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E77C-A8BC-4AA9-BB29-F5A5166F1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946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57C51-D511-4863-95C3-58C79B1D3136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E77C-A8BC-4AA9-BB29-F5A5166F1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016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57C51-D511-4863-95C3-58C79B1D3136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E77C-A8BC-4AA9-BB29-F5A5166F1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301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E8757C51-D511-4863-95C3-58C79B1D3136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433E77C-A8BC-4AA9-BB29-F5A5166F1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9345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18261-FECA-4A38-8D24-FEF5CF640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28003"/>
            <a:ext cx="9144000" cy="2387600"/>
          </a:xfrm>
        </p:spPr>
        <p:txBody>
          <a:bodyPr/>
          <a:lstStyle/>
          <a:p>
            <a:r>
              <a:rPr lang="ru-RU" dirty="0"/>
              <a:t>Дорожное освещение в городской световой среде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BA7AC9-2FF6-4B9B-A49F-C8D421CB0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9720" y="4287838"/>
            <a:ext cx="9144000" cy="1655762"/>
          </a:xfrm>
        </p:spPr>
        <p:txBody>
          <a:bodyPr/>
          <a:lstStyle/>
          <a:p>
            <a:r>
              <a:rPr lang="ru-RU" dirty="0"/>
              <a:t>Кейсы, проблемы, перспективы</a:t>
            </a:r>
            <a:endParaRPr lang="en-US" dirty="0"/>
          </a:p>
          <a:p>
            <a:endParaRPr lang="en-US" dirty="0"/>
          </a:p>
          <a:p>
            <a:r>
              <a:rPr lang="en-US" dirty="0"/>
              <a:t>2018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5938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636499-6022-4576-A3F6-8096ECBB8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-279133"/>
            <a:ext cx="12190800" cy="81271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6A7E9-49E5-429E-8422-CC6E06C7D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r>
              <a:rPr lang="ru-RU" sz="500" dirty="0"/>
              <a:t> </a:t>
            </a:r>
            <a:br>
              <a:rPr lang="ru-RU" sz="500" dirty="0"/>
            </a:br>
            <a:br>
              <a:rPr lang="ru-RU" sz="500" dirty="0"/>
            </a:br>
            <a:r>
              <a:rPr lang="ru-RU" sz="500" dirty="0"/>
              <a:t> </a:t>
            </a:r>
            <a:br>
              <a:rPr lang="ru-RU" sz="500" dirty="0"/>
            </a:br>
            <a:r>
              <a:rPr lang="ru-RU" sz="500" dirty="0"/>
              <a:t> </a:t>
            </a:r>
            <a:br>
              <a:rPr lang="ru-RU" sz="500" dirty="0"/>
            </a:br>
            <a:br>
              <a:rPr lang="ru-RU" sz="500" dirty="0"/>
            </a:br>
            <a:r>
              <a:rPr lang="ru-RU" sz="500" dirty="0"/>
              <a:t> </a:t>
            </a:r>
            <a:br>
              <a:rPr lang="ru-RU" sz="500" dirty="0"/>
            </a:br>
            <a:r>
              <a:rPr lang="ru-RU" sz="500" dirty="0"/>
              <a:t> </a:t>
            </a:r>
            <a:br>
              <a:rPr lang="ru-RU" sz="500" dirty="0"/>
            </a:br>
            <a:br>
              <a:rPr lang="ru-RU" sz="500" dirty="0"/>
            </a:br>
            <a:r>
              <a:rPr lang="ru-RU" sz="500" dirty="0"/>
              <a:t> </a:t>
            </a:r>
            <a:br>
              <a:rPr lang="ru-RU" sz="500" dirty="0"/>
            </a:br>
            <a:br>
              <a:rPr lang="ru-RU" sz="500" dirty="0"/>
            </a:br>
            <a:r>
              <a:rPr lang="ru-RU" sz="500" dirty="0"/>
              <a:t> </a:t>
            </a:r>
            <a:br>
              <a:rPr lang="ru-RU" sz="500" dirty="0"/>
            </a:br>
            <a:endParaRPr lang="ru-RU" sz="5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6CB31EC-3F18-4F29-AA93-C7A4D8226116}"/>
              </a:ext>
            </a:extLst>
          </p:cNvPr>
          <p:cNvSpPr/>
          <p:nvPr/>
        </p:nvSpPr>
        <p:spPr>
          <a:xfrm>
            <a:off x="550997" y="180459"/>
            <a:ext cx="2024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-  Здесь ничего нет</a:t>
            </a:r>
          </a:p>
        </p:txBody>
      </p:sp>
    </p:spTree>
    <p:extLst>
      <p:ext uri="{BB962C8B-B14F-4D97-AF65-F5344CB8AC3E}">
        <p14:creationId xmlns:p14="http://schemas.microsoft.com/office/powerpoint/2010/main" val="2741819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C7194B-5588-4F09-A243-9A8F1B99B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6A7E9-49E5-429E-8422-CC6E06C7D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r>
              <a:rPr lang="ru-RU" sz="500" dirty="0"/>
              <a:t> </a:t>
            </a:r>
            <a:br>
              <a:rPr lang="ru-RU" sz="500" dirty="0"/>
            </a:br>
            <a:br>
              <a:rPr lang="ru-RU" sz="500" dirty="0"/>
            </a:br>
            <a:r>
              <a:rPr lang="ru-RU" sz="500" dirty="0"/>
              <a:t> </a:t>
            </a:r>
            <a:br>
              <a:rPr lang="ru-RU" sz="500" dirty="0"/>
            </a:br>
            <a:r>
              <a:rPr lang="ru-RU" sz="500" dirty="0"/>
              <a:t> </a:t>
            </a:r>
            <a:br>
              <a:rPr lang="ru-RU" sz="500" dirty="0"/>
            </a:br>
            <a:br>
              <a:rPr lang="ru-RU" sz="500" dirty="0"/>
            </a:br>
            <a:r>
              <a:rPr lang="ru-RU" sz="500" dirty="0"/>
              <a:t> </a:t>
            </a:r>
            <a:br>
              <a:rPr lang="ru-RU" sz="500" dirty="0"/>
            </a:br>
            <a:r>
              <a:rPr lang="ru-RU" sz="500" dirty="0"/>
              <a:t> </a:t>
            </a:r>
            <a:br>
              <a:rPr lang="ru-RU" sz="500" dirty="0"/>
            </a:br>
            <a:br>
              <a:rPr lang="ru-RU" sz="500" dirty="0"/>
            </a:br>
            <a:r>
              <a:rPr lang="ru-RU" sz="500" dirty="0"/>
              <a:t> </a:t>
            </a:r>
            <a:br>
              <a:rPr lang="ru-RU" sz="500" dirty="0"/>
            </a:br>
            <a:br>
              <a:rPr lang="ru-RU" sz="500" dirty="0"/>
            </a:br>
            <a:r>
              <a:rPr lang="ru-RU" sz="500" dirty="0"/>
              <a:t> </a:t>
            </a:r>
            <a:br>
              <a:rPr lang="ru-RU" sz="500" dirty="0"/>
            </a:br>
            <a:endParaRPr lang="ru-RU" sz="5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6CB31EC-3F18-4F29-AA93-C7A4D8226116}"/>
              </a:ext>
            </a:extLst>
          </p:cNvPr>
          <p:cNvSpPr/>
          <p:nvPr/>
        </p:nvSpPr>
        <p:spPr>
          <a:xfrm>
            <a:off x="550997" y="180459"/>
            <a:ext cx="2024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-  Здесь ничего нет</a:t>
            </a:r>
          </a:p>
        </p:txBody>
      </p:sp>
    </p:spTree>
    <p:extLst>
      <p:ext uri="{BB962C8B-B14F-4D97-AF65-F5344CB8AC3E}">
        <p14:creationId xmlns:p14="http://schemas.microsoft.com/office/powerpoint/2010/main" val="3865942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B83A69-C731-4076-9117-E224922EC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162EB88-5353-44DA-A2B7-B9B4D3C20BF0}"/>
              </a:ext>
            </a:extLst>
          </p:cNvPr>
          <p:cNvSpPr/>
          <p:nvPr/>
        </p:nvSpPr>
        <p:spPr>
          <a:xfrm>
            <a:off x="574227" y="239283"/>
            <a:ext cx="2297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- Здесь нечего делать</a:t>
            </a:r>
          </a:p>
        </p:txBody>
      </p:sp>
    </p:spTree>
    <p:extLst>
      <p:ext uri="{BB962C8B-B14F-4D97-AF65-F5344CB8AC3E}">
        <p14:creationId xmlns:p14="http://schemas.microsoft.com/office/powerpoint/2010/main" val="165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3.downloader.disk.yandex.ru/preview/7b8cf42490a36f7554b493f417c8f703cde475e731e3983e198c4bb22ea10115/5bc4fb60/MtOZS4FEyvVzoHuD0H3PAT_UmCv2L_bJ2gUiVZp7tqV31zIFLCWSBHxwB85EaRZEq_J6bpmRyOJonT3VoXnDag%3D%3D?uid=0&amp;filename=_DSC6421%D0%B41.jpg&amp;disposition=inline&amp;hash=&amp;limit=0&amp;content_type=image%2Fjpeg&amp;tknv=v2&amp;size=1280x1280">
            <a:extLst>
              <a:ext uri="{FF2B5EF4-FFF2-40B4-BE49-F238E27FC236}">
                <a16:creationId xmlns:a16="http://schemas.microsoft.com/office/drawing/2014/main" id="{B74C6177-D7DD-4255-8941-81EDFE590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8890"/>
            <a:ext cx="12192000" cy="815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162EB88-5353-44DA-A2B7-B9B4D3C20BF0}"/>
              </a:ext>
            </a:extLst>
          </p:cNvPr>
          <p:cNvSpPr/>
          <p:nvPr/>
        </p:nvSpPr>
        <p:spPr>
          <a:xfrm>
            <a:off x="574227" y="239283"/>
            <a:ext cx="1477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- Все уехали. </a:t>
            </a:r>
          </a:p>
        </p:txBody>
      </p:sp>
    </p:spTree>
    <p:extLst>
      <p:ext uri="{BB962C8B-B14F-4D97-AF65-F5344CB8AC3E}">
        <p14:creationId xmlns:p14="http://schemas.microsoft.com/office/powerpoint/2010/main" val="802536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ÐÐ°ÑÑÐ¸Ð½ÐºÐ¸ Ð¿Ð¾ Ð·Ð°Ð¿ÑÐ¾ÑÑ Ð²ÑÑÐ½Ð¸Ð¹ Ð²Ð¾Ð»Ð¾ÑÐµÐº Ð½Ð¾ÑÑÑ">
            <a:extLst>
              <a:ext uri="{FF2B5EF4-FFF2-40B4-BE49-F238E27FC236}">
                <a16:creationId xmlns:a16="http://schemas.microsoft.com/office/drawing/2014/main" id="{8FFE7CB0-D576-4D48-B528-C6B74D188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162EB88-5353-44DA-A2B7-B9B4D3C20BF0}"/>
              </a:ext>
            </a:extLst>
          </p:cNvPr>
          <p:cNvSpPr/>
          <p:nvPr/>
        </p:nvSpPr>
        <p:spPr>
          <a:xfrm>
            <a:off x="574227" y="239283"/>
            <a:ext cx="2625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- Не выходи из машины. </a:t>
            </a:r>
          </a:p>
        </p:txBody>
      </p:sp>
    </p:spTree>
    <p:extLst>
      <p:ext uri="{BB962C8B-B14F-4D97-AF65-F5344CB8AC3E}">
        <p14:creationId xmlns:p14="http://schemas.microsoft.com/office/powerpoint/2010/main" val="724828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D621D1-22C5-4542-B8FC-9B568A7F1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162EB88-5353-44DA-A2B7-B9B4D3C20BF0}"/>
              </a:ext>
            </a:extLst>
          </p:cNvPr>
          <p:cNvSpPr/>
          <p:nvPr/>
        </p:nvSpPr>
        <p:spPr>
          <a:xfrm>
            <a:off x="574227" y="239283"/>
            <a:ext cx="3500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- Этот город спит и не видит снов.</a:t>
            </a:r>
          </a:p>
        </p:txBody>
      </p:sp>
    </p:spTree>
    <p:extLst>
      <p:ext uri="{BB962C8B-B14F-4D97-AF65-F5344CB8AC3E}">
        <p14:creationId xmlns:p14="http://schemas.microsoft.com/office/powerpoint/2010/main" val="3571930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B79238D-A237-4DA2-AC3E-156BB4E35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008" y="-1181385"/>
            <a:ext cx="12309008" cy="8126750"/>
          </a:xfrm>
        </p:spPr>
      </p:pic>
    </p:spTree>
    <p:extLst>
      <p:ext uri="{BB962C8B-B14F-4D97-AF65-F5344CB8AC3E}">
        <p14:creationId xmlns:p14="http://schemas.microsoft.com/office/powerpoint/2010/main" val="1148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07B1BB6-41DA-4BA2-AB94-CC9F117A8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004"/>
            <a:ext cx="12192000" cy="7618468"/>
          </a:xfrm>
        </p:spPr>
      </p:pic>
    </p:spTree>
    <p:extLst>
      <p:ext uri="{BB962C8B-B14F-4D97-AF65-F5344CB8AC3E}">
        <p14:creationId xmlns:p14="http://schemas.microsoft.com/office/powerpoint/2010/main" val="330859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88B143-B098-4721-9D04-1459C8063C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0658"/>
            <a:ext cx="12192000" cy="7277687"/>
          </a:xfrm>
        </p:spPr>
      </p:pic>
    </p:spTree>
    <p:extLst>
      <p:ext uri="{BB962C8B-B14F-4D97-AF65-F5344CB8AC3E}">
        <p14:creationId xmlns:p14="http://schemas.microsoft.com/office/powerpoint/2010/main" val="3103124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EEEEF48-8039-4099-9013-C9054E3C09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96" y="-47670"/>
            <a:ext cx="12357796" cy="6905670"/>
          </a:xfrm>
        </p:spPr>
      </p:pic>
    </p:spTree>
    <p:extLst>
      <p:ext uri="{BB962C8B-B14F-4D97-AF65-F5344CB8AC3E}">
        <p14:creationId xmlns:p14="http://schemas.microsoft.com/office/powerpoint/2010/main" val="4129363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3BF5036-3C3C-4707-9A6F-56EE6691F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3872" y="1064518"/>
            <a:ext cx="7674033" cy="73053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Миропонимание = </a:t>
            </a:r>
            <a:r>
              <a:rPr lang="ru-RU" dirty="0" err="1"/>
              <a:t>пространствопонимание</a:t>
            </a:r>
            <a:r>
              <a:rPr lang="ru-RU" dirty="0"/>
              <a:t> (П. А. Флоренский)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ÐÐ°ÑÑÐ¸Ð½ÐºÐ¸ Ð¿Ð¾ Ð·Ð°Ð¿ÑÐ¾ÑÑ ÑÐ»Ð¾ÑÐµÐ½ÑÐºÐ¸Ð¹">
            <a:extLst>
              <a:ext uri="{FF2B5EF4-FFF2-40B4-BE49-F238E27FC236}">
                <a16:creationId xmlns:a16="http://schemas.microsoft.com/office/drawing/2014/main" id="{C023EA86-862F-459C-B465-DA3947214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233" y="1566948"/>
            <a:ext cx="1615160" cy="21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849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C278FA-9A5A-40F2-A1DB-6A8BA668A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9" y="-1530861"/>
            <a:ext cx="12125551" cy="8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12E0D-0FD0-42EE-B7B2-12D1E6FFA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Проблемы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15AD6B-5A91-4131-92F1-BC872758D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r>
              <a:rPr lang="ru-RU" dirty="0"/>
              <a:t>Доминирующее положение дорожного освещения – часто заменяющего собой все виды освещения – создаёт эффект города как приложения к дороге. </a:t>
            </a:r>
          </a:p>
          <a:p>
            <a:endParaRPr lang="ru-RU" dirty="0"/>
          </a:p>
          <a:p>
            <a:r>
              <a:rPr lang="ru-RU" dirty="0"/>
              <a:t>Все остальные возможные смыслы, растворённые в городской среде, подвергаются депрессивному влиянию. </a:t>
            </a:r>
          </a:p>
          <a:p>
            <a:pPr marL="36900" indent="0">
              <a:buNone/>
            </a:pPr>
            <a:r>
              <a:rPr lang="ru-RU" dirty="0"/>
              <a:t>   (Архитектура, природа, культура, история, повседневная деятельность человека…) </a:t>
            </a:r>
          </a:p>
          <a:p>
            <a:pPr marL="450000" lvl="1" indent="0">
              <a:buNone/>
            </a:pPr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2724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8E4623-9387-4A8B-8ED2-0C9E71510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Кейс 2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34413D-EA89-4F65-BADF-EFEBFD0E6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/>
              <a:t>Ленинградский проспект,</a:t>
            </a:r>
          </a:p>
          <a:p>
            <a:pPr marL="0" indent="0" algn="ctr">
              <a:buNone/>
            </a:pPr>
            <a:r>
              <a:rPr lang="ru-RU" sz="4800" dirty="0"/>
              <a:t>Москва</a:t>
            </a:r>
          </a:p>
          <a:p>
            <a:pPr marL="0" indent="0">
              <a:buNone/>
            </a:pPr>
            <a:endParaRPr lang="ru-RU" sz="4800" dirty="0"/>
          </a:p>
          <a:p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868198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1BF5E1-B6D1-4CE8-8DCB-383831D24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76" y="498324"/>
            <a:ext cx="8107677" cy="59664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FBE08C-E196-4ACB-B161-6A7D775E9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8737"/>
            <a:ext cx="3834214" cy="28749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1E8076D-C166-46BC-86F0-907B5FC71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8324"/>
            <a:ext cx="3834214" cy="287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91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12E0D-0FD0-42EE-B7B2-12D1E6FFA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Проблемы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15AD6B-5A91-4131-92F1-BC872758D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r>
              <a:rPr lang="ru-RU" dirty="0"/>
              <a:t>Уровень освещенности/яркости дорожного полотна – возможно, необходимое, но не достаточное условие хорошего дорожного освещения. </a:t>
            </a:r>
          </a:p>
          <a:p>
            <a:r>
              <a:rPr lang="ru-RU" dirty="0"/>
              <a:t>Размер имеет значение</a:t>
            </a:r>
          </a:p>
          <a:p>
            <a:r>
              <a:rPr lang="ru-RU" dirty="0"/>
              <a:t>Расположение, ритм и метр опор и светильников дорожного освещения способствуют лучшей ориентации водителя и, как следствие, безопасности дорожного движения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7337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8E4623-9387-4A8B-8ED2-0C9E71510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Кейс 3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34413D-EA89-4F65-BADF-EFEBFD0E6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/>
              <a:t>Несостоявшаяся трансформация, часть </a:t>
            </a:r>
            <a:r>
              <a:rPr lang="en-US" sz="4000" dirty="0"/>
              <a:t>I</a:t>
            </a:r>
            <a:r>
              <a:rPr lang="ru-RU" sz="4000" dirty="0"/>
              <a:t> </a:t>
            </a:r>
            <a:endParaRPr lang="en-US" sz="4000" dirty="0"/>
          </a:p>
          <a:p>
            <a:pPr marL="0" indent="0" algn="ctr">
              <a:buNone/>
            </a:pPr>
            <a:endParaRPr lang="ru-RU" sz="4000" dirty="0"/>
          </a:p>
          <a:p>
            <a:pPr marL="0" indent="0" algn="ctr">
              <a:buNone/>
            </a:pPr>
            <a:r>
              <a:rPr lang="ru-RU" sz="4000" dirty="0"/>
              <a:t>Москва, Садовое кольцо 2013</a:t>
            </a:r>
          </a:p>
          <a:p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324221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Исходное состояние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08737"/>
            <a:ext cx="12149269" cy="4430805"/>
          </a:xfrm>
        </p:spPr>
      </p:pic>
    </p:spTree>
    <p:extLst>
      <p:ext uri="{BB962C8B-B14F-4D97-AF65-F5344CB8AC3E}">
        <p14:creationId xmlns:p14="http://schemas.microsoft.com/office/powerpoint/2010/main" val="2877320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6709" y="-197232"/>
            <a:ext cx="10353762" cy="970450"/>
          </a:xfrm>
        </p:spPr>
        <p:txBody>
          <a:bodyPr/>
          <a:lstStyle/>
          <a:p>
            <a:r>
              <a:rPr lang="ru-RU" dirty="0"/>
              <a:t>Исходное состояние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4" y="848039"/>
            <a:ext cx="3861202" cy="25741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399" y="854865"/>
            <a:ext cx="3861202" cy="2574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3406" y="848039"/>
            <a:ext cx="3838594" cy="25590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6714" y="4025509"/>
            <a:ext cx="3432179" cy="25741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38" y="4025509"/>
            <a:ext cx="3834388" cy="25575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8190" y="4025509"/>
            <a:ext cx="3885486" cy="257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26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034445" y="-288856"/>
            <a:ext cx="9692640" cy="1325562"/>
          </a:xfrm>
        </p:spPr>
        <p:txBody>
          <a:bodyPr/>
          <a:lstStyle/>
          <a:p>
            <a:r>
              <a:rPr lang="ru-RU" dirty="0"/>
              <a:t>Идея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3" y="857025"/>
            <a:ext cx="4063740" cy="26259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471" y="1937251"/>
            <a:ext cx="3348009" cy="15457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48" y="193289"/>
            <a:ext cx="3348011" cy="15205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" y="3654871"/>
            <a:ext cx="12140903" cy="31711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491" y="1926563"/>
            <a:ext cx="3962509" cy="15976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647" y="196766"/>
            <a:ext cx="3930195" cy="153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11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865" y="-117417"/>
            <a:ext cx="9692640" cy="1325562"/>
          </a:xfrm>
        </p:spPr>
        <p:txBody>
          <a:bodyPr/>
          <a:lstStyle/>
          <a:p>
            <a:r>
              <a:rPr lang="ru-RU" dirty="0"/>
              <a:t>Реализация</a:t>
            </a:r>
          </a:p>
        </p:txBody>
      </p:sp>
      <p:pic>
        <p:nvPicPr>
          <p:cNvPr id="10" name="Объект 11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3"/>
          <a:stretch/>
        </p:blipFill>
        <p:spPr>
          <a:xfrm>
            <a:off x="266702" y="3258693"/>
            <a:ext cx="6000748" cy="3456431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2"/>
          <a:stretch/>
        </p:blipFill>
        <p:spPr>
          <a:xfrm>
            <a:off x="266702" y="1093276"/>
            <a:ext cx="6000748" cy="19122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91720" y="1420811"/>
            <a:ext cx="6353176" cy="423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96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3BF5036-3C3C-4707-9A6F-56EE6691F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429" y="2702618"/>
            <a:ext cx="7948353" cy="102148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/>
              <a:t>Светодизайн</a:t>
            </a:r>
            <a:r>
              <a:rPr lang="ru-RU" dirty="0"/>
              <a:t> = осмысление пространства светом = </a:t>
            </a:r>
            <a:r>
              <a:rPr lang="ru-RU" dirty="0" err="1"/>
              <a:t>пространствопонимание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844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048146" y="-392079"/>
            <a:ext cx="9692640" cy="1325562"/>
          </a:xfrm>
        </p:spPr>
        <p:txBody>
          <a:bodyPr/>
          <a:lstStyle/>
          <a:p>
            <a:r>
              <a:rPr lang="ru-RU" dirty="0"/>
              <a:t>Реализация</a:t>
            </a: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61" y="1027629"/>
            <a:ext cx="8769678" cy="549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886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1" y="0"/>
            <a:ext cx="1196597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0882" y="-275679"/>
            <a:ext cx="9692640" cy="1325562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Реализация</a:t>
            </a:r>
          </a:p>
        </p:txBody>
      </p:sp>
    </p:spTree>
    <p:extLst>
      <p:ext uri="{BB962C8B-B14F-4D97-AF65-F5344CB8AC3E}">
        <p14:creationId xmlns:p14="http://schemas.microsoft.com/office/powerpoint/2010/main" val="22659132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E80C92-BC0D-4969-A710-8E23CA014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8C2C45-B491-4AF1-8CFF-94B57A2F7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4F2C1321">
            <a:extLst>
              <a:ext uri="{FF2B5EF4-FFF2-40B4-BE49-F238E27FC236}">
                <a16:creationId xmlns:a16="http://schemas.microsoft.com/office/drawing/2014/main" id="{26E512AE-0976-4351-AC99-C9435C49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27" y="-1015465"/>
            <a:ext cx="12196721" cy="787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396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0"/>
            <a:ext cx="12252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357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850" y="-478143"/>
            <a:ext cx="9692640" cy="1325562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Реализация</a:t>
            </a:r>
          </a:p>
        </p:txBody>
      </p:sp>
      <p:pic>
        <p:nvPicPr>
          <p:cNvPr id="3074" name="Picture 2" descr="http://strannik.me/imgu/3/2014/3/dsc096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1" y="0"/>
            <a:ext cx="13273549" cy="694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28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12E0D-0FD0-42EE-B7B2-12D1E6FF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115" y="332247"/>
            <a:ext cx="10353762" cy="970450"/>
          </a:xfrm>
        </p:spPr>
        <p:txBody>
          <a:bodyPr/>
          <a:lstStyle/>
          <a:p>
            <a:r>
              <a:rPr lang="ru-RU" dirty="0"/>
              <a:t>ПРОБЛЕМЫ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15AD6B-5A91-4131-92F1-BC872758D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65FEBCF3-F63C-43DE-8240-E3086CF4FABC}"/>
              </a:ext>
            </a:extLst>
          </p:cNvPr>
          <p:cNvSpPr txBox="1">
            <a:spLocks/>
          </p:cNvSpPr>
          <p:nvPr/>
        </p:nvSpPr>
        <p:spPr>
          <a:xfrm>
            <a:off x="1157635" y="1490214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Принятые программы СЕСЦС оказались городам не по силам (по крайней мере Москве). </a:t>
            </a:r>
          </a:p>
          <a:p>
            <a:r>
              <a:rPr lang="ru-RU" dirty="0"/>
              <a:t>Основные положения принятой в кризисный период концепции ЕСЦС оказались полностью профанированы в последующий «тучный» период</a:t>
            </a:r>
          </a:p>
          <a:p>
            <a:endParaRPr lang="ru-RU" dirty="0"/>
          </a:p>
          <a:p>
            <a:endParaRPr lang="ru-RU" dirty="0"/>
          </a:p>
          <a:p>
            <a:pPr marL="0" indent="0">
              <a:buFont typeface="Wingdings 2" charset="2"/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76559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8E4623-9387-4A8B-8ED2-0C9E71510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Кейс 4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34413D-EA89-4F65-BADF-EFEBFD0E6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/>
              <a:t>Несостоявшаяся трансформация, часть </a:t>
            </a:r>
            <a:r>
              <a:rPr lang="en-US" sz="4000" dirty="0"/>
              <a:t>II</a:t>
            </a:r>
            <a:r>
              <a:rPr lang="ru-RU" sz="4000" dirty="0"/>
              <a:t> </a:t>
            </a:r>
            <a:endParaRPr lang="en-US" sz="4000" dirty="0"/>
          </a:p>
          <a:p>
            <a:pPr marL="0" indent="0" algn="ctr">
              <a:buNone/>
            </a:pPr>
            <a:endParaRPr lang="ru-RU" sz="4000" dirty="0"/>
          </a:p>
          <a:p>
            <a:pPr marL="0" indent="0" algn="ctr">
              <a:buNone/>
            </a:pPr>
            <a:r>
              <a:rPr lang="ru-RU" sz="4000" dirty="0"/>
              <a:t>Рязань 2015</a:t>
            </a:r>
          </a:p>
          <a:p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321289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Ð¾ÑÐ¾Ð´ 1.jpg">
            <a:extLst>
              <a:ext uri="{FF2B5EF4-FFF2-40B4-BE49-F238E27FC236}">
                <a16:creationId xmlns:a16="http://schemas.microsoft.com/office/drawing/2014/main" id="{21634796-F907-40F0-87DB-C8557A5A5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603" y="883634"/>
            <a:ext cx="6701396" cy="348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Ð¤Ð¾Ð½Ð°ÑÐ¸.jpg">
            <a:extLst>
              <a:ext uri="{FF2B5EF4-FFF2-40B4-BE49-F238E27FC236}">
                <a16:creationId xmlns:a16="http://schemas.microsoft.com/office/drawing/2014/main" id="{89D408C9-ED79-489B-9942-2A9145272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4646"/>
            <a:ext cx="5264726" cy="348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Ð¤Ð¾ÑÐ¾ 2 ÐÐ»Ð¾ÑÐ°Ð´Ñ ÐÐµÐ½Ð¸Ð½Ð°.jpg">
            <a:extLst>
              <a:ext uri="{FF2B5EF4-FFF2-40B4-BE49-F238E27FC236}">
                <a16:creationId xmlns:a16="http://schemas.microsoft.com/office/drawing/2014/main" id="{12A49437-BF37-4240-A256-FA0EAF182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7581"/>
            <a:ext cx="4510664" cy="198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ÐÐ¾ÑÐ¾Ð´ 2.jpg">
            <a:extLst>
              <a:ext uri="{FF2B5EF4-FFF2-40B4-BE49-F238E27FC236}">
                <a16:creationId xmlns:a16="http://schemas.microsoft.com/office/drawing/2014/main" id="{A02F4094-F69B-4BDB-882B-6BC612E7B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794" y="4477581"/>
            <a:ext cx="4191906" cy="198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ÑÐ»Ð¸ÑÐ° Ð¡Ð²Ð¾Ð±Ð¾Ð´Ñ.jpg">
            <a:extLst>
              <a:ext uri="{FF2B5EF4-FFF2-40B4-BE49-F238E27FC236}">
                <a16:creationId xmlns:a16="http://schemas.microsoft.com/office/drawing/2014/main" id="{A54D077D-0778-447B-B4C5-A19807174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002" y="4477581"/>
            <a:ext cx="3004998" cy="199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2267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12E0D-0FD0-42EE-B7B2-12D1E6FFA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ПРОБЛЕМЫ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15AD6B-5A91-4131-92F1-BC872758D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 наших городах доминирует автомобильное движение, и как следствие – дорожное освещение.</a:t>
            </a:r>
          </a:p>
          <a:p>
            <a:r>
              <a:rPr lang="ru-RU" dirty="0"/>
              <a:t>В большинстве случаев дорожное освещение выполняет и функцию освещения общественных пространств</a:t>
            </a:r>
          </a:p>
          <a:p>
            <a:r>
              <a:rPr lang="ru-RU" dirty="0"/>
              <a:t>Как следствие, </a:t>
            </a:r>
            <a:r>
              <a:rPr lang="ru-RU" dirty="0" err="1"/>
              <a:t>энергосервисные</a:t>
            </a:r>
            <a:r>
              <a:rPr lang="ru-RU" dirty="0"/>
              <a:t> проекты модернизации дорожного освещения могут легко привести к снижению качества городской световой среды в целом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17928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6E252-E79C-4B78-BC6D-FAACE77BB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790" y="2534653"/>
            <a:ext cx="10353762" cy="970450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dirty="0"/>
              <a:t>ПУТИ РЕШЕНИЯ: </a:t>
            </a:r>
            <a:br>
              <a:rPr lang="en-US" dirty="0"/>
            </a:br>
            <a:br>
              <a:rPr lang="en-US" dirty="0"/>
            </a:br>
            <a:r>
              <a:rPr lang="ru-RU" dirty="0"/>
              <a:t>2 основных вопроса</a:t>
            </a:r>
            <a:br>
              <a:rPr lang="ru-RU" dirty="0"/>
            </a:br>
            <a:br>
              <a:rPr lang="ru-RU" dirty="0"/>
            </a:br>
            <a:r>
              <a:rPr lang="ru-RU" dirty="0"/>
              <a:t>ЧТО?  И КАК?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7841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3BF5036-3C3C-4707-9A6F-56EE6691F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95" y="2885497"/>
            <a:ext cx="4078778" cy="67650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Миропонимание = </a:t>
            </a:r>
            <a:r>
              <a:rPr lang="ru-RU" dirty="0" err="1"/>
              <a:t>светодизайн</a:t>
            </a:r>
            <a:r>
              <a:rPr lang="en-US" dirty="0"/>
              <a:t> 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49419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87739E-5BF3-4021-B7EA-FFF397CF5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F309C3-B6AC-44D0-B94F-C400FAD80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Дело техники, если есть ответ на вопрос ЧТО?</a:t>
            </a:r>
          </a:p>
          <a:p>
            <a:r>
              <a:rPr lang="ru-RU" dirty="0"/>
              <a:t>Важно</a:t>
            </a:r>
            <a:r>
              <a:rPr lang="en-US" dirty="0"/>
              <a:t>:</a:t>
            </a:r>
          </a:p>
          <a:p>
            <a:r>
              <a:rPr lang="ru-RU" dirty="0"/>
              <a:t> 1) чётко сформулировать задачу – что тривиально в эпоху компьютерной графики, </a:t>
            </a:r>
            <a:r>
              <a:rPr lang="en-US" dirty="0"/>
              <a:t>AR </a:t>
            </a:r>
            <a:r>
              <a:rPr lang="ru-RU" dirty="0"/>
              <a:t>и </a:t>
            </a:r>
            <a:r>
              <a:rPr lang="en-US" dirty="0"/>
              <a:t>VR</a:t>
            </a:r>
          </a:p>
          <a:p>
            <a:r>
              <a:rPr lang="en-US" dirty="0"/>
              <a:t>2) </a:t>
            </a:r>
            <a:r>
              <a:rPr lang="ru-RU" dirty="0"/>
              <a:t>выделить достаточное количество ресурсов.</a:t>
            </a:r>
          </a:p>
        </p:txBody>
      </p:sp>
    </p:spTree>
    <p:extLst>
      <p:ext uri="{BB962C8B-B14F-4D97-AF65-F5344CB8AC3E}">
        <p14:creationId xmlns:p14="http://schemas.microsoft.com/office/powerpoint/2010/main" val="29054550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87739E-5BF3-4021-B7EA-FFF397CF5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F309C3-B6AC-44D0-B94F-C400FAD80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Значительно сложнее, так как требуется генерация новых смыслов (осмысление пространства по формуле «миропонимание = </a:t>
            </a:r>
            <a:r>
              <a:rPr lang="ru-RU" dirty="0" err="1"/>
              <a:t>пространствопонимание</a:t>
            </a:r>
            <a:r>
              <a:rPr lang="ru-RU" dirty="0"/>
              <a:t>»)</a:t>
            </a:r>
          </a:p>
          <a:p>
            <a:r>
              <a:rPr lang="ru-RU" dirty="0"/>
              <a:t>Примерная дорожная карта:</a:t>
            </a:r>
          </a:p>
          <a:p>
            <a:pPr lvl="1"/>
            <a:r>
              <a:rPr lang="ru-RU" dirty="0"/>
              <a:t>Перестать разрушать!</a:t>
            </a:r>
          </a:p>
          <a:p>
            <a:pPr lvl="1"/>
            <a:r>
              <a:rPr lang="ru-RU" dirty="0"/>
              <a:t>Разработка системы критериев оценки качества световой среды</a:t>
            </a:r>
          </a:p>
          <a:p>
            <a:pPr lvl="1"/>
            <a:r>
              <a:rPr lang="ru-RU" dirty="0"/>
              <a:t>Анализ и мониторинг состояния световой среды городов</a:t>
            </a:r>
          </a:p>
          <a:p>
            <a:pPr lvl="1"/>
            <a:r>
              <a:rPr lang="ru-RU" dirty="0"/>
              <a:t>Формирование стратегии развития (сохранения? реабилитации? консервации? ) световой среды городов</a:t>
            </a:r>
          </a:p>
          <a:p>
            <a:pPr lvl="1"/>
            <a:r>
              <a:rPr lang="ru-RU" dirty="0"/>
              <a:t>Разработка комплексных проектов трансформации световой среды</a:t>
            </a:r>
          </a:p>
          <a:p>
            <a:pPr lvl="1"/>
            <a:r>
              <a:rPr lang="ru-RU" dirty="0"/>
              <a:t>Актуализация участия сообществ в проектах трансформации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08000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05554" y="2265920"/>
            <a:ext cx="8742798" cy="1315480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«Тёмное будущее дорожного освещения»</a:t>
            </a:r>
            <a:br>
              <a:rPr lang="ru-RU" sz="3600" dirty="0"/>
            </a:br>
            <a:r>
              <a:rPr lang="en-US" sz="1800" dirty="0">
                <a:effectLst/>
              </a:rPr>
              <a:t>Dr. Heli </a:t>
            </a:r>
            <a:r>
              <a:rPr lang="en-US" sz="1800" dirty="0" err="1">
                <a:effectLst/>
              </a:rPr>
              <a:t>Nikunen</a:t>
            </a:r>
            <a:r>
              <a:rPr lang="en-US" sz="1800" dirty="0">
                <a:effectLst/>
              </a:rPr>
              <a:t>/FI, PLDC 2017, Paris/FR</a:t>
            </a:r>
            <a:br>
              <a:rPr lang="ru-RU" sz="3600" dirty="0"/>
            </a:br>
            <a:br>
              <a:rPr lang="ru-RU" sz="3600" dirty="0"/>
            </a:br>
            <a:br>
              <a:rPr lang="ru-RU" sz="2700" dirty="0"/>
            </a:br>
            <a:endParaRPr lang="ru-RU" sz="3200" dirty="0"/>
          </a:p>
        </p:txBody>
      </p:sp>
      <p:sp>
        <p:nvSpPr>
          <p:cNvPr id="6" name="AutoShape 8" descr="ÐÐ°ÑÑÐ¸Ð½ÐºÐ¸ Ð¿Ð¾ Ð·Ð°Ð¿ÑÐ¾ÑÑ Heli Nikunen">
            <a:extLst>
              <a:ext uri="{FF2B5EF4-FFF2-40B4-BE49-F238E27FC236}">
                <a16:creationId xmlns:a16="http://schemas.microsoft.com/office/drawing/2014/main" id="{A35F5913-BB08-4FAC-9BD8-2241AABCA9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1305232"/>
            <a:ext cx="2276168" cy="227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5A3017-59F1-41F6-A8C6-13622CE9B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357" y="1382760"/>
            <a:ext cx="1198659" cy="11986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0647F6-88F0-4010-9F00-F15116A6B4A6}"/>
              </a:ext>
            </a:extLst>
          </p:cNvPr>
          <p:cNvSpPr txBox="1"/>
          <p:nvPr/>
        </p:nvSpPr>
        <p:spPr>
          <a:xfrm>
            <a:off x="261784" y="2706018"/>
            <a:ext cx="2950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err="1"/>
              <a:t>Мегатренды</a:t>
            </a:r>
            <a:r>
              <a:rPr lang="ru-RU" u="sng" dirty="0"/>
              <a:t> </a:t>
            </a:r>
            <a:r>
              <a:rPr lang="ru-RU" u="sng" dirty="0" err="1"/>
              <a:t>Антропоцена</a:t>
            </a:r>
            <a:endParaRPr lang="ru-RU" u="sng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6C2BF6-DCC2-42B4-9B0E-AB0EBBF9C464}"/>
              </a:ext>
            </a:extLst>
          </p:cNvPr>
          <p:cNvSpPr txBox="1"/>
          <p:nvPr/>
        </p:nvSpPr>
        <p:spPr>
          <a:xfrm>
            <a:off x="261784" y="3075350"/>
            <a:ext cx="239039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-демографические</a:t>
            </a:r>
          </a:p>
          <a:p>
            <a:r>
              <a:rPr lang="ru-RU" dirty="0"/>
              <a:t>-климатические</a:t>
            </a:r>
          </a:p>
          <a:p>
            <a:r>
              <a:rPr lang="ru-RU" dirty="0"/>
              <a:t>-исчезновение видов</a:t>
            </a:r>
          </a:p>
          <a:p>
            <a:r>
              <a:rPr lang="ru-RU" dirty="0"/>
              <a:t>-урбанизация</a:t>
            </a:r>
          </a:p>
          <a:p>
            <a:r>
              <a:rPr lang="ru-RU" dirty="0"/>
              <a:t>-роботизация</a:t>
            </a:r>
          </a:p>
          <a:p>
            <a:r>
              <a:rPr lang="ru-RU" dirty="0"/>
              <a:t>-машинное обучение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FCDDDD-BBC6-4864-AC07-13E247223354}"/>
              </a:ext>
            </a:extLst>
          </p:cNvPr>
          <p:cNvSpPr txBox="1"/>
          <p:nvPr/>
        </p:nvSpPr>
        <p:spPr>
          <a:xfrm>
            <a:off x="4067955" y="2831689"/>
            <a:ext cx="429438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Необходимость снижения</a:t>
            </a:r>
          </a:p>
          <a:p>
            <a:r>
              <a:rPr lang="ru-RU" dirty="0"/>
              <a:t>выбросов С</a:t>
            </a:r>
            <a:r>
              <a:rPr lang="en-US" dirty="0"/>
              <a:t>O2</a:t>
            </a:r>
            <a:r>
              <a:rPr lang="ru-RU" dirty="0"/>
              <a:t>,</a:t>
            </a:r>
            <a:endParaRPr lang="en-US" dirty="0"/>
          </a:p>
          <a:p>
            <a:r>
              <a:rPr lang="ru-RU" dirty="0"/>
              <a:t>светового загрязнения</a:t>
            </a:r>
          </a:p>
          <a:p>
            <a:r>
              <a:rPr lang="ru-RU" dirty="0"/>
              <a:t>Переход к беспилотным автомобилям</a:t>
            </a:r>
          </a:p>
          <a:p>
            <a:r>
              <a:rPr lang="ru-RU" dirty="0"/>
              <a:t>Старение населения</a:t>
            </a:r>
          </a:p>
          <a:p>
            <a:r>
              <a:rPr lang="ru-RU" dirty="0"/>
              <a:t>Обострение социальных проблем</a:t>
            </a:r>
          </a:p>
          <a:p>
            <a:r>
              <a:rPr lang="ru-RU" dirty="0"/>
              <a:t>Замедление роста мировой экономики</a:t>
            </a:r>
          </a:p>
          <a:p>
            <a:endParaRPr lang="ru-RU" dirty="0"/>
          </a:p>
          <a:p>
            <a:r>
              <a:rPr lang="ru-RU" dirty="0"/>
              <a:t>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ABC268-A766-4DD3-995C-2B6A83BC3EE9}"/>
              </a:ext>
            </a:extLst>
          </p:cNvPr>
          <p:cNvSpPr txBox="1"/>
          <p:nvPr/>
        </p:nvSpPr>
        <p:spPr>
          <a:xfrm>
            <a:off x="9266904" y="3429000"/>
            <a:ext cx="2447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Road lighting may well</a:t>
            </a:r>
          </a:p>
          <a:p>
            <a:r>
              <a:rPr lang="en-US" dirty="0"/>
              <a:t> simply fade away…</a:t>
            </a:r>
            <a:endParaRPr lang="ru-RU" dirty="0"/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2C3DD1D5-98E4-400C-ADCF-26C1D5F34AFC}"/>
              </a:ext>
            </a:extLst>
          </p:cNvPr>
          <p:cNvSpPr/>
          <p:nvPr/>
        </p:nvSpPr>
        <p:spPr>
          <a:xfrm>
            <a:off x="2998839" y="3633019"/>
            <a:ext cx="737419" cy="280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13C7BB9C-19C1-4811-B7E1-7CB3D122AE5D}"/>
              </a:ext>
            </a:extLst>
          </p:cNvPr>
          <p:cNvSpPr/>
          <p:nvPr/>
        </p:nvSpPr>
        <p:spPr>
          <a:xfrm>
            <a:off x="8524568" y="3581401"/>
            <a:ext cx="599768" cy="3662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0BAB91-FBE0-4DD8-8172-6EAFCF3FBE6D}"/>
              </a:ext>
            </a:extLst>
          </p:cNvPr>
          <p:cNvSpPr txBox="1"/>
          <p:nvPr/>
        </p:nvSpPr>
        <p:spPr>
          <a:xfrm>
            <a:off x="1347168" y="5468631"/>
            <a:ext cx="11334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Итак, нас ждет конец эпохи дорожного освещения. Но обратная сторона этого процесса – </a:t>
            </a:r>
          </a:p>
          <a:p>
            <a:r>
              <a:rPr lang="ru-RU" dirty="0"/>
              <a:t>светлое будущее освещения общественных (пешеходных!) пространств.</a:t>
            </a:r>
          </a:p>
          <a:p>
            <a:endParaRPr lang="ru-RU" dirty="0"/>
          </a:p>
          <a:p>
            <a:r>
              <a:rPr lang="ru-RU" dirty="0"/>
              <a:t>  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2E0337B1-696E-47D2-8B72-DB1B32064588}"/>
              </a:ext>
            </a:extLst>
          </p:cNvPr>
          <p:cNvSpPr txBox="1">
            <a:spLocks/>
          </p:cNvSpPr>
          <p:nvPr/>
        </p:nvSpPr>
        <p:spPr>
          <a:xfrm>
            <a:off x="723405" y="442926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ПЕРСПЕКТИВЫ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97820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B630505-2CFC-448D-96BA-9E33FAA7D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976" y="2541917"/>
            <a:ext cx="10353762" cy="970450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dirty="0"/>
              <a:t>Спасибо за внимание! </a:t>
            </a:r>
          </a:p>
        </p:txBody>
      </p:sp>
    </p:spTree>
    <p:extLst>
      <p:ext uri="{BB962C8B-B14F-4D97-AF65-F5344CB8AC3E}">
        <p14:creationId xmlns:p14="http://schemas.microsoft.com/office/powerpoint/2010/main" val="741858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3BF5036-3C3C-4707-9A6F-56EE6691F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1357" y="2877183"/>
            <a:ext cx="3846022" cy="67650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М</a:t>
            </a:r>
            <a:r>
              <a:rPr lang="en-US" dirty="0" err="1"/>
              <a:t>i</a:t>
            </a:r>
            <a:r>
              <a:rPr lang="ru-RU" dirty="0" err="1"/>
              <a:t>ропонимание</a:t>
            </a:r>
            <a:r>
              <a:rPr lang="ru-RU" dirty="0"/>
              <a:t> = </a:t>
            </a:r>
            <a:r>
              <a:rPr lang="ru-RU" dirty="0" err="1"/>
              <a:t>светодизайн</a:t>
            </a:r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3357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3BF5036-3C3C-4707-9A6F-56EE6691F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3940" y="524683"/>
            <a:ext cx="5112326" cy="85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М</a:t>
            </a:r>
            <a:r>
              <a:rPr lang="en-US" dirty="0" err="1"/>
              <a:t>i</a:t>
            </a:r>
            <a:r>
              <a:rPr lang="ru-RU" dirty="0" err="1"/>
              <a:t>ропонимание</a:t>
            </a:r>
            <a:r>
              <a:rPr lang="ru-RU" dirty="0"/>
              <a:t> 1912 = </a:t>
            </a:r>
            <a:r>
              <a:rPr lang="ru-RU" dirty="0" err="1"/>
              <a:t>светодизайн</a:t>
            </a:r>
            <a:r>
              <a:rPr lang="en-US" dirty="0"/>
              <a:t> </a:t>
            </a:r>
            <a:r>
              <a:rPr lang="ru-RU" dirty="0"/>
              <a:t>1912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64BA8544-9F92-4840-A802-F9C2505853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0241493"/>
              </p:ext>
            </p:extLst>
          </p:nvPr>
        </p:nvGraphicFramePr>
        <p:xfrm>
          <a:off x="3548495" y="1000326"/>
          <a:ext cx="4809952" cy="4503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r:id="rId3" imgW="3390120" imgH="3174480" progId="">
                  <p:embed/>
                </p:oleObj>
              </mc:Choice>
              <mc:Fallback>
                <p:oleObj r:id="rId3" imgW="3390120" imgH="31744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48495" y="1000326"/>
                        <a:ext cx="4809952" cy="45037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Объект 2">
            <a:extLst>
              <a:ext uri="{FF2B5EF4-FFF2-40B4-BE49-F238E27FC236}">
                <a16:creationId xmlns:a16="http://schemas.microsoft.com/office/drawing/2014/main" id="{2E40ADDB-96DD-42E0-B1D2-359EDD03272F}"/>
              </a:ext>
            </a:extLst>
          </p:cNvPr>
          <p:cNvSpPr txBox="1">
            <a:spLocks/>
          </p:cNvSpPr>
          <p:nvPr/>
        </p:nvSpPr>
        <p:spPr>
          <a:xfrm>
            <a:off x="3453940" y="5554133"/>
            <a:ext cx="5112326" cy="851074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charset="2"/>
              <a:buNone/>
            </a:pPr>
            <a:r>
              <a:rPr lang="ru-RU" dirty="0"/>
              <a:t>1912. Неблагополучный русский город </a:t>
            </a:r>
            <a:r>
              <a:rPr lang="en-US" dirty="0"/>
              <a:t>N</a:t>
            </a:r>
            <a:endParaRPr lang="ru-RU" dirty="0"/>
          </a:p>
          <a:p>
            <a:pPr marL="0" indent="0">
              <a:buFont typeface="Wingdings 2" charset="2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7703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3BF5036-3C3C-4707-9A6F-56EE6691F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932" y="1102417"/>
            <a:ext cx="5141422" cy="14412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М</a:t>
            </a:r>
            <a:r>
              <a:rPr lang="en-US" dirty="0" err="1"/>
              <a:t>i</a:t>
            </a:r>
            <a:r>
              <a:rPr lang="ru-RU" dirty="0" err="1"/>
              <a:t>ропонимание</a:t>
            </a:r>
            <a:r>
              <a:rPr lang="ru-RU" dirty="0"/>
              <a:t> 2018 = </a:t>
            </a:r>
            <a:r>
              <a:rPr lang="ru-RU" dirty="0" err="1"/>
              <a:t>светодизайн</a:t>
            </a:r>
            <a:r>
              <a:rPr lang="en-US" dirty="0"/>
              <a:t> </a:t>
            </a:r>
            <a:r>
              <a:rPr lang="ru-RU" dirty="0"/>
              <a:t>2018</a:t>
            </a:r>
          </a:p>
          <a:p>
            <a:pPr marL="0" indent="0" algn="ctr">
              <a:buNone/>
            </a:pPr>
            <a:r>
              <a:rPr lang="ru-RU" sz="2800" dirty="0"/>
              <a:t>?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0596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8E4623-9387-4A8B-8ED2-0C9E71510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Кейс 1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34413D-EA89-4F65-BADF-EFEBFD0E6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4800" dirty="0"/>
          </a:p>
          <a:p>
            <a:pPr marL="0" indent="0" algn="ctr">
              <a:buNone/>
            </a:pPr>
            <a:r>
              <a:rPr lang="en-US" sz="4800" dirty="0"/>
              <a:t>2018. </a:t>
            </a:r>
            <a:r>
              <a:rPr lang="ru-RU" sz="4800" dirty="0"/>
              <a:t>Неблагополучный русский город </a:t>
            </a:r>
            <a:r>
              <a:rPr lang="en-US" sz="4800" dirty="0"/>
              <a:t>N</a:t>
            </a:r>
          </a:p>
          <a:p>
            <a:pPr marL="0" indent="0" algn="ctr">
              <a:buNone/>
            </a:pPr>
            <a:endParaRPr lang="ru-RU" sz="4800" dirty="0"/>
          </a:p>
          <a:p>
            <a:pPr marL="0" indent="0" algn="ctr">
              <a:buNone/>
            </a:pPr>
            <a:endParaRPr lang="ru-RU" sz="1200" dirty="0"/>
          </a:p>
          <a:p>
            <a:pPr algn="ctr"/>
            <a:endParaRPr lang="ru-RU" sz="4800" dirty="0"/>
          </a:p>
          <a:p>
            <a:pPr algn="ctr"/>
            <a:endParaRPr lang="ru-RU" sz="4800" dirty="0"/>
          </a:p>
          <a:p>
            <a:pPr algn="ctr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527860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FB3FD8-A94D-4995-8CB1-4B5F138FA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1204"/>
            <a:ext cx="12192000" cy="810420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6A7E9-49E5-429E-8422-CC6E06C7D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br>
              <a:rPr lang="ru-RU" sz="500" dirty="0"/>
            </a:br>
            <a:r>
              <a:rPr lang="ru-RU" sz="500" dirty="0"/>
              <a:t> </a:t>
            </a:r>
            <a:br>
              <a:rPr lang="ru-RU" sz="500" dirty="0"/>
            </a:br>
            <a:br>
              <a:rPr lang="ru-RU" sz="500" dirty="0"/>
            </a:br>
            <a:r>
              <a:rPr lang="ru-RU" sz="500" dirty="0"/>
              <a:t> </a:t>
            </a:r>
            <a:br>
              <a:rPr lang="ru-RU" sz="500" dirty="0"/>
            </a:br>
            <a:r>
              <a:rPr lang="ru-RU" sz="500" dirty="0"/>
              <a:t> </a:t>
            </a:r>
            <a:br>
              <a:rPr lang="ru-RU" sz="500" dirty="0"/>
            </a:br>
            <a:br>
              <a:rPr lang="ru-RU" sz="500" dirty="0"/>
            </a:br>
            <a:r>
              <a:rPr lang="ru-RU" sz="500" dirty="0"/>
              <a:t> </a:t>
            </a:r>
            <a:br>
              <a:rPr lang="ru-RU" sz="500" dirty="0"/>
            </a:br>
            <a:r>
              <a:rPr lang="ru-RU" sz="500" dirty="0"/>
              <a:t> </a:t>
            </a:r>
            <a:br>
              <a:rPr lang="ru-RU" sz="500" dirty="0"/>
            </a:br>
            <a:br>
              <a:rPr lang="ru-RU" sz="500" dirty="0"/>
            </a:br>
            <a:r>
              <a:rPr lang="ru-RU" sz="500" dirty="0"/>
              <a:t> </a:t>
            </a:r>
            <a:br>
              <a:rPr lang="ru-RU" sz="500" dirty="0"/>
            </a:br>
            <a:br>
              <a:rPr lang="ru-RU" sz="500" dirty="0"/>
            </a:br>
            <a:r>
              <a:rPr lang="ru-RU" sz="500" dirty="0"/>
              <a:t> </a:t>
            </a:r>
            <a:br>
              <a:rPr lang="ru-RU" sz="500" dirty="0"/>
            </a:br>
            <a:endParaRPr lang="ru-RU" sz="5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6CB31EC-3F18-4F29-AA93-C7A4D8226116}"/>
              </a:ext>
            </a:extLst>
          </p:cNvPr>
          <p:cNvSpPr/>
          <p:nvPr/>
        </p:nvSpPr>
        <p:spPr>
          <a:xfrm>
            <a:off x="550997" y="180459"/>
            <a:ext cx="3259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- Проезжай, не останавливайся</a:t>
            </a:r>
          </a:p>
        </p:txBody>
      </p:sp>
    </p:spTree>
    <p:extLst>
      <p:ext uri="{BB962C8B-B14F-4D97-AF65-F5344CB8AC3E}">
        <p14:creationId xmlns:p14="http://schemas.microsoft.com/office/powerpoint/2010/main" val="31429270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ланец">
  <a:themeElements>
    <a:clrScheme name="Сланец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Сланец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анец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Грифель</Template>
  <TotalTime>1962</TotalTime>
  <Words>580</Words>
  <Application>Microsoft Office PowerPoint</Application>
  <PresentationFormat>Широкоэкранный</PresentationFormat>
  <Paragraphs>133</Paragraphs>
  <Slides>43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43</vt:i4>
      </vt:variant>
    </vt:vector>
  </HeadingPairs>
  <TitlesOfParts>
    <vt:vector size="48" baseType="lpstr">
      <vt:lpstr>Calibri</vt:lpstr>
      <vt:lpstr>Calisto MT</vt:lpstr>
      <vt:lpstr>Trebuchet MS</vt:lpstr>
      <vt:lpstr>Wingdings 2</vt:lpstr>
      <vt:lpstr>Сланец</vt:lpstr>
      <vt:lpstr>Дорожное освещение в городской световой среде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Кейс 1</vt:lpstr>
      <vt:lpstr>                                                                                      </vt:lpstr>
      <vt:lpstr>                                                                                      </vt:lpstr>
      <vt:lpstr>                                                                                   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Проблемы</vt:lpstr>
      <vt:lpstr>Кейс 2</vt:lpstr>
      <vt:lpstr>Презентация PowerPoint</vt:lpstr>
      <vt:lpstr>Проблемы</vt:lpstr>
      <vt:lpstr>Кейс 3</vt:lpstr>
      <vt:lpstr>Исходное состояние</vt:lpstr>
      <vt:lpstr>Исходное состояние</vt:lpstr>
      <vt:lpstr>Идея</vt:lpstr>
      <vt:lpstr>Реализация</vt:lpstr>
      <vt:lpstr>Реализация</vt:lpstr>
      <vt:lpstr>Реализация</vt:lpstr>
      <vt:lpstr>Презентация PowerPoint</vt:lpstr>
      <vt:lpstr>Презентация PowerPoint</vt:lpstr>
      <vt:lpstr>Реализация</vt:lpstr>
      <vt:lpstr>ПРОБЛЕМЫ</vt:lpstr>
      <vt:lpstr>Кейс 4</vt:lpstr>
      <vt:lpstr>Презентация PowerPoint</vt:lpstr>
      <vt:lpstr>ПРОБЛЕМЫ</vt:lpstr>
      <vt:lpstr> ПУТИ РЕШЕНИЯ:   2 основных вопроса  ЧТО?  И КАК? </vt:lpstr>
      <vt:lpstr>КАК?</vt:lpstr>
      <vt:lpstr>ЧТО?</vt:lpstr>
      <vt:lpstr>«Тёмное будущее дорожного освещения» Dr. Heli Nikunen/FI, PLDC 2017, Paris/FR   </vt:lpstr>
      <vt:lpstr> 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Дорожное освещение в городской световой среде</dc:title>
  <dc:creator>Dell</dc:creator>
  <cp:lastModifiedBy>Dell</cp:lastModifiedBy>
  <cp:revision>61</cp:revision>
  <dcterms:created xsi:type="dcterms:W3CDTF">2018-10-14T10:17:56Z</dcterms:created>
  <dcterms:modified xsi:type="dcterms:W3CDTF">2018-10-15T23:33:31Z</dcterms:modified>
</cp:coreProperties>
</file>