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0"/>
    <p:restoredTop sz="94646"/>
  </p:normalViewPr>
  <p:slideViewPr>
    <p:cSldViewPr snapToGrid="0" snapToObjects="1">
      <p:cViewPr varScale="1">
        <p:scale>
          <a:sx n="95" d="100"/>
          <a:sy n="95" d="100"/>
        </p:scale>
        <p:origin x="208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936C80-2185-AB4C-B2DB-DCB6D48CBFB4}" type="doc">
      <dgm:prSet loTypeId="urn:microsoft.com/office/officeart/2005/8/layout/venn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3E13F-A2B0-9C47-9135-66DB54618370}">
      <dgm:prSet phldrT="[Текст]" custT="1"/>
      <dgm:spPr/>
      <dgm:t>
        <a:bodyPr/>
        <a:lstStyle/>
        <a:p>
          <a:r>
            <a:rPr lang="ru-RU" sz="4000" b="1" dirty="0"/>
            <a:t>ГГЭ</a:t>
          </a:r>
        </a:p>
        <a:p>
          <a:r>
            <a:rPr lang="ru-RU" sz="2000" b="1" dirty="0"/>
            <a:t>России</a:t>
          </a:r>
        </a:p>
      </dgm:t>
    </dgm:pt>
    <dgm:pt modelId="{1DD51028-3FD2-044D-943C-7E01355BE81C}" type="parTrans" cxnId="{8D1E9D36-320A-C149-B16A-1B30414707C9}">
      <dgm:prSet/>
      <dgm:spPr/>
      <dgm:t>
        <a:bodyPr/>
        <a:lstStyle/>
        <a:p>
          <a:endParaRPr lang="ru-RU"/>
        </a:p>
      </dgm:t>
    </dgm:pt>
    <dgm:pt modelId="{945F24F9-95D5-A54E-A4C7-C394E88AD6C6}" type="sibTrans" cxnId="{8D1E9D36-320A-C149-B16A-1B30414707C9}">
      <dgm:prSet/>
      <dgm:spPr/>
      <dgm:t>
        <a:bodyPr/>
        <a:lstStyle/>
        <a:p>
          <a:endParaRPr lang="ru-RU"/>
        </a:p>
      </dgm:t>
    </dgm:pt>
    <dgm:pt modelId="{C5F5C294-98AA-8849-A056-7ACE6848FC14}">
      <dgm:prSet phldrT="[Текст]" custT="1"/>
      <dgm:spPr/>
      <dgm:t>
        <a:bodyPr/>
        <a:lstStyle/>
        <a:p>
          <a:r>
            <a:rPr lang="ru-RU" sz="2000" b="1" dirty="0"/>
            <a:t>МИНСТРОЙ РОССИИ</a:t>
          </a:r>
        </a:p>
      </dgm:t>
    </dgm:pt>
    <dgm:pt modelId="{B385E8C8-1275-6941-B2B6-483B3F33D2BD}" type="parTrans" cxnId="{FA9FAA81-95FA-8B4A-86F8-8E02D4551EB4}">
      <dgm:prSet/>
      <dgm:spPr/>
      <dgm:t>
        <a:bodyPr/>
        <a:lstStyle/>
        <a:p>
          <a:endParaRPr lang="ru-RU"/>
        </a:p>
      </dgm:t>
    </dgm:pt>
    <dgm:pt modelId="{6282BC5F-9619-9146-AFCB-8570E3CD8966}" type="sibTrans" cxnId="{FA9FAA81-95FA-8B4A-86F8-8E02D4551EB4}">
      <dgm:prSet/>
      <dgm:spPr/>
      <dgm:t>
        <a:bodyPr/>
        <a:lstStyle/>
        <a:p>
          <a:endParaRPr lang="ru-RU"/>
        </a:p>
      </dgm:t>
    </dgm:pt>
    <dgm:pt modelId="{08CE32C0-F73A-D64A-9AA3-E2B0A1EB7212}">
      <dgm:prSet phldrT="[Текст]" custT="1"/>
      <dgm:spPr/>
      <dgm:t>
        <a:bodyPr/>
        <a:lstStyle/>
        <a:p>
          <a:r>
            <a:rPr lang="ru-RU" sz="2000" b="1" dirty="0"/>
            <a:t>Строительный</a:t>
          </a:r>
        </a:p>
        <a:p>
          <a:r>
            <a:rPr lang="ru-RU" sz="2000" b="1" dirty="0"/>
            <a:t>БИЗНЕС </a:t>
          </a:r>
        </a:p>
        <a:p>
          <a:r>
            <a:rPr lang="ru-RU" sz="2000" b="1" dirty="0"/>
            <a:t>(~ 30</a:t>
          </a:r>
          <a:r>
            <a:rPr lang="en-GB" sz="2000" b="1" dirty="0"/>
            <a:t>%</a:t>
          </a:r>
          <a:r>
            <a:rPr lang="ru-RU" sz="2000" b="1" dirty="0"/>
            <a:t> рынка</a:t>
          </a:r>
          <a:r>
            <a:rPr lang="en-GB" sz="2000" b="1" dirty="0"/>
            <a:t>) </a:t>
          </a:r>
          <a:endParaRPr lang="ru-RU" sz="2000" b="1" dirty="0"/>
        </a:p>
      </dgm:t>
    </dgm:pt>
    <dgm:pt modelId="{D4038DD5-6B7C-C74B-8BEA-3EF23617DD3C}" type="parTrans" cxnId="{781A9253-706A-654A-97EC-6244E20B55F9}">
      <dgm:prSet/>
      <dgm:spPr/>
      <dgm:t>
        <a:bodyPr/>
        <a:lstStyle/>
        <a:p>
          <a:endParaRPr lang="ru-RU"/>
        </a:p>
      </dgm:t>
    </dgm:pt>
    <dgm:pt modelId="{2A1CC90F-2899-D944-BD0A-9251F0C91914}" type="sibTrans" cxnId="{781A9253-706A-654A-97EC-6244E20B55F9}">
      <dgm:prSet/>
      <dgm:spPr/>
      <dgm:t>
        <a:bodyPr/>
        <a:lstStyle/>
        <a:p>
          <a:endParaRPr lang="ru-RU"/>
        </a:p>
      </dgm:t>
    </dgm:pt>
    <dgm:pt modelId="{DE6E148E-6D6B-DE46-A034-551B65FED0C4}">
      <dgm:prSet phldrT="[Текст]" custT="1"/>
      <dgm:spPr/>
      <dgm:t>
        <a:bodyPr/>
        <a:lstStyle/>
        <a:p>
          <a:r>
            <a:rPr lang="ru-RU" sz="1800" b="1" dirty="0"/>
            <a:t>МИНТРАНС РОССИИ, РОС-АВТОДОР</a:t>
          </a:r>
        </a:p>
      </dgm:t>
    </dgm:pt>
    <dgm:pt modelId="{04E38CC9-F9FA-4246-9EC4-DC119D63137C}" type="parTrans" cxnId="{11766A34-CAA8-2F4E-BCB1-5B899BAF75E2}">
      <dgm:prSet/>
      <dgm:spPr/>
      <dgm:t>
        <a:bodyPr/>
        <a:lstStyle/>
        <a:p>
          <a:endParaRPr lang="ru-RU"/>
        </a:p>
      </dgm:t>
    </dgm:pt>
    <dgm:pt modelId="{24EA23BC-D018-7645-AF51-3FB2655765BF}" type="sibTrans" cxnId="{11766A34-CAA8-2F4E-BCB1-5B899BAF75E2}">
      <dgm:prSet/>
      <dgm:spPr/>
      <dgm:t>
        <a:bodyPr/>
        <a:lstStyle/>
        <a:p>
          <a:endParaRPr lang="ru-RU"/>
        </a:p>
      </dgm:t>
    </dgm:pt>
    <dgm:pt modelId="{091D08DF-3351-3441-9CC4-25FC53AAA862}">
      <dgm:prSet phldrT="[Текст]" custT="1"/>
      <dgm:spPr/>
      <dgm:t>
        <a:bodyPr/>
        <a:lstStyle/>
        <a:p>
          <a:r>
            <a:rPr lang="ru-RU" sz="2000" b="1" dirty="0">
              <a:solidFill>
                <a:srgbClr val="C00000"/>
              </a:solidFill>
            </a:rPr>
            <a:t>ПРАВИ-ТЕЛЬСТВО РОССИИ</a:t>
          </a:r>
        </a:p>
      </dgm:t>
    </dgm:pt>
    <dgm:pt modelId="{E452BF93-64C0-044D-BD5C-D40D4A46B748}" type="parTrans" cxnId="{F47F8E20-81EB-2743-A4C8-6E2FB48FF4CF}">
      <dgm:prSet/>
      <dgm:spPr/>
      <dgm:t>
        <a:bodyPr/>
        <a:lstStyle/>
        <a:p>
          <a:endParaRPr lang="ru-RU"/>
        </a:p>
      </dgm:t>
    </dgm:pt>
    <dgm:pt modelId="{913B2C36-4CA8-284E-9C4F-B6449D95D87A}" type="sibTrans" cxnId="{F47F8E20-81EB-2743-A4C8-6E2FB48FF4CF}">
      <dgm:prSet/>
      <dgm:spPr/>
      <dgm:t>
        <a:bodyPr/>
        <a:lstStyle/>
        <a:p>
          <a:endParaRPr lang="ru-RU"/>
        </a:p>
      </dgm:t>
    </dgm:pt>
    <dgm:pt modelId="{D3F50F08-7771-1B47-A4A8-920A419593BD}" type="pres">
      <dgm:prSet presAssocID="{EE936C80-2185-AB4C-B2DB-DCB6D48CBFB4}" presName="Name0" presStyleCnt="0">
        <dgm:presLayoutVars>
          <dgm:dir/>
          <dgm:resizeHandles val="exact"/>
        </dgm:presLayoutVars>
      </dgm:prSet>
      <dgm:spPr/>
    </dgm:pt>
    <dgm:pt modelId="{91E22036-D180-CC4E-B817-EF41059787F6}" type="pres">
      <dgm:prSet presAssocID="{DCF3E13F-A2B0-9C47-9135-66DB54618370}" presName="Name5" presStyleLbl="vennNode1" presStyleIdx="0" presStyleCnt="5" custLinFactNeighborX="-2814" custLinFactNeighborY="1688">
        <dgm:presLayoutVars>
          <dgm:bulletEnabled val="1"/>
        </dgm:presLayoutVars>
      </dgm:prSet>
      <dgm:spPr/>
    </dgm:pt>
    <dgm:pt modelId="{808D53BD-F033-6741-9211-5F7656DEAD58}" type="pres">
      <dgm:prSet presAssocID="{945F24F9-95D5-A54E-A4C7-C394E88AD6C6}" presName="space" presStyleCnt="0"/>
      <dgm:spPr/>
    </dgm:pt>
    <dgm:pt modelId="{B3AC26D8-4A2A-1047-9AB4-B6D54A9B19BF}" type="pres">
      <dgm:prSet presAssocID="{C5F5C294-98AA-8849-A056-7ACE6848FC14}" presName="Name5" presStyleLbl="vennNode1" presStyleIdx="1" presStyleCnt="5">
        <dgm:presLayoutVars>
          <dgm:bulletEnabled val="1"/>
        </dgm:presLayoutVars>
      </dgm:prSet>
      <dgm:spPr/>
    </dgm:pt>
    <dgm:pt modelId="{2148712A-A9CC-4A48-87CF-88ABF9B5C3C3}" type="pres">
      <dgm:prSet presAssocID="{6282BC5F-9619-9146-AFCB-8570E3CD8966}" presName="space" presStyleCnt="0"/>
      <dgm:spPr/>
    </dgm:pt>
    <dgm:pt modelId="{49725EB5-7AFB-3F45-886C-7E146D79C6EC}" type="pres">
      <dgm:prSet presAssocID="{08CE32C0-F73A-D64A-9AA3-E2B0A1EB7212}" presName="Name5" presStyleLbl="vennNode1" presStyleIdx="2" presStyleCnt="5" custScaleX="130056" custScaleY="130876" custLinFactNeighborX="-10704" custLinFactNeighborY="-6958">
        <dgm:presLayoutVars>
          <dgm:bulletEnabled val="1"/>
        </dgm:presLayoutVars>
      </dgm:prSet>
      <dgm:spPr/>
    </dgm:pt>
    <dgm:pt modelId="{0B907DA4-02D4-8C4E-BEB8-E4335E5F8166}" type="pres">
      <dgm:prSet presAssocID="{2A1CC90F-2899-D944-BD0A-9251F0C91914}" presName="space" presStyleCnt="0"/>
      <dgm:spPr/>
    </dgm:pt>
    <dgm:pt modelId="{923EE929-1102-4F43-B68C-4DA75DC81A00}" type="pres">
      <dgm:prSet presAssocID="{DE6E148E-6D6B-DE46-A034-551B65FED0C4}" presName="Name5" presStyleLbl="vennNode1" presStyleIdx="3" presStyleCnt="5">
        <dgm:presLayoutVars>
          <dgm:bulletEnabled val="1"/>
        </dgm:presLayoutVars>
      </dgm:prSet>
      <dgm:spPr/>
    </dgm:pt>
    <dgm:pt modelId="{1C24CBA4-5EDA-144D-B976-23CD8B9C5F23}" type="pres">
      <dgm:prSet presAssocID="{24EA23BC-D018-7645-AF51-3FB2655765BF}" presName="space" presStyleCnt="0"/>
      <dgm:spPr/>
    </dgm:pt>
    <dgm:pt modelId="{5FB519E0-3402-A846-82BB-AB56813F7D3A}" type="pres">
      <dgm:prSet presAssocID="{091D08DF-3351-3441-9CC4-25FC53AAA862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F47F8E20-81EB-2743-A4C8-6E2FB48FF4CF}" srcId="{EE936C80-2185-AB4C-B2DB-DCB6D48CBFB4}" destId="{091D08DF-3351-3441-9CC4-25FC53AAA862}" srcOrd="4" destOrd="0" parTransId="{E452BF93-64C0-044D-BD5C-D40D4A46B748}" sibTransId="{913B2C36-4CA8-284E-9C4F-B6449D95D87A}"/>
    <dgm:cxn modelId="{7EDF5F32-6ABB-AA4A-978F-45874FDFB091}" type="presOf" srcId="{C5F5C294-98AA-8849-A056-7ACE6848FC14}" destId="{B3AC26D8-4A2A-1047-9AB4-B6D54A9B19BF}" srcOrd="0" destOrd="0" presId="urn:microsoft.com/office/officeart/2005/8/layout/venn3"/>
    <dgm:cxn modelId="{11766A34-CAA8-2F4E-BCB1-5B899BAF75E2}" srcId="{EE936C80-2185-AB4C-B2DB-DCB6D48CBFB4}" destId="{DE6E148E-6D6B-DE46-A034-551B65FED0C4}" srcOrd="3" destOrd="0" parTransId="{04E38CC9-F9FA-4246-9EC4-DC119D63137C}" sibTransId="{24EA23BC-D018-7645-AF51-3FB2655765BF}"/>
    <dgm:cxn modelId="{8D1E9D36-320A-C149-B16A-1B30414707C9}" srcId="{EE936C80-2185-AB4C-B2DB-DCB6D48CBFB4}" destId="{DCF3E13F-A2B0-9C47-9135-66DB54618370}" srcOrd="0" destOrd="0" parTransId="{1DD51028-3FD2-044D-943C-7E01355BE81C}" sibTransId="{945F24F9-95D5-A54E-A4C7-C394E88AD6C6}"/>
    <dgm:cxn modelId="{781A9253-706A-654A-97EC-6244E20B55F9}" srcId="{EE936C80-2185-AB4C-B2DB-DCB6D48CBFB4}" destId="{08CE32C0-F73A-D64A-9AA3-E2B0A1EB7212}" srcOrd="2" destOrd="0" parTransId="{D4038DD5-6B7C-C74B-8BEA-3EF23617DD3C}" sibTransId="{2A1CC90F-2899-D944-BD0A-9251F0C91914}"/>
    <dgm:cxn modelId="{FA9FAA81-95FA-8B4A-86F8-8E02D4551EB4}" srcId="{EE936C80-2185-AB4C-B2DB-DCB6D48CBFB4}" destId="{C5F5C294-98AA-8849-A056-7ACE6848FC14}" srcOrd="1" destOrd="0" parTransId="{B385E8C8-1275-6941-B2B6-483B3F33D2BD}" sibTransId="{6282BC5F-9619-9146-AFCB-8570E3CD8966}"/>
    <dgm:cxn modelId="{9377AE82-21C0-8F45-9799-3C612A89241F}" type="presOf" srcId="{DCF3E13F-A2B0-9C47-9135-66DB54618370}" destId="{91E22036-D180-CC4E-B817-EF41059787F6}" srcOrd="0" destOrd="0" presId="urn:microsoft.com/office/officeart/2005/8/layout/venn3"/>
    <dgm:cxn modelId="{847F248D-099D-8248-8572-4420B63B8F9F}" type="presOf" srcId="{DE6E148E-6D6B-DE46-A034-551B65FED0C4}" destId="{923EE929-1102-4F43-B68C-4DA75DC81A00}" srcOrd="0" destOrd="0" presId="urn:microsoft.com/office/officeart/2005/8/layout/venn3"/>
    <dgm:cxn modelId="{EEE986A2-D091-4245-9B1F-16BA23C52125}" type="presOf" srcId="{08CE32C0-F73A-D64A-9AA3-E2B0A1EB7212}" destId="{49725EB5-7AFB-3F45-886C-7E146D79C6EC}" srcOrd="0" destOrd="0" presId="urn:microsoft.com/office/officeart/2005/8/layout/venn3"/>
    <dgm:cxn modelId="{0ECC76AB-5037-1D4C-AB4D-3C45FF3F2B5E}" type="presOf" srcId="{091D08DF-3351-3441-9CC4-25FC53AAA862}" destId="{5FB519E0-3402-A846-82BB-AB56813F7D3A}" srcOrd="0" destOrd="0" presId="urn:microsoft.com/office/officeart/2005/8/layout/venn3"/>
    <dgm:cxn modelId="{DD7936E8-29A3-074E-80F0-5C9BA0BDEE7F}" type="presOf" srcId="{EE936C80-2185-AB4C-B2DB-DCB6D48CBFB4}" destId="{D3F50F08-7771-1B47-A4A8-920A419593BD}" srcOrd="0" destOrd="0" presId="urn:microsoft.com/office/officeart/2005/8/layout/venn3"/>
    <dgm:cxn modelId="{4B095EEA-1FC1-834D-ABB3-272D4F95A903}" type="presParOf" srcId="{D3F50F08-7771-1B47-A4A8-920A419593BD}" destId="{91E22036-D180-CC4E-B817-EF41059787F6}" srcOrd="0" destOrd="0" presId="urn:microsoft.com/office/officeart/2005/8/layout/venn3"/>
    <dgm:cxn modelId="{5C046C80-BDEA-3D4A-997C-2499061BE3D1}" type="presParOf" srcId="{D3F50F08-7771-1B47-A4A8-920A419593BD}" destId="{808D53BD-F033-6741-9211-5F7656DEAD58}" srcOrd="1" destOrd="0" presId="urn:microsoft.com/office/officeart/2005/8/layout/venn3"/>
    <dgm:cxn modelId="{2F029F88-558E-CB4F-86A6-6FCA8982C9FD}" type="presParOf" srcId="{D3F50F08-7771-1B47-A4A8-920A419593BD}" destId="{B3AC26D8-4A2A-1047-9AB4-B6D54A9B19BF}" srcOrd="2" destOrd="0" presId="urn:microsoft.com/office/officeart/2005/8/layout/venn3"/>
    <dgm:cxn modelId="{5A28A4C9-5CB9-3748-83E3-E2998DC71587}" type="presParOf" srcId="{D3F50F08-7771-1B47-A4A8-920A419593BD}" destId="{2148712A-A9CC-4A48-87CF-88ABF9B5C3C3}" srcOrd="3" destOrd="0" presId="urn:microsoft.com/office/officeart/2005/8/layout/venn3"/>
    <dgm:cxn modelId="{31E88B96-262B-5A4C-927B-07AA1B47EA04}" type="presParOf" srcId="{D3F50F08-7771-1B47-A4A8-920A419593BD}" destId="{49725EB5-7AFB-3F45-886C-7E146D79C6EC}" srcOrd="4" destOrd="0" presId="urn:microsoft.com/office/officeart/2005/8/layout/venn3"/>
    <dgm:cxn modelId="{1E66C59E-F850-FA48-B429-6F720627A507}" type="presParOf" srcId="{D3F50F08-7771-1B47-A4A8-920A419593BD}" destId="{0B907DA4-02D4-8C4E-BEB8-E4335E5F8166}" srcOrd="5" destOrd="0" presId="urn:microsoft.com/office/officeart/2005/8/layout/venn3"/>
    <dgm:cxn modelId="{B90D26C7-47E0-F547-8615-2340CC5A5C33}" type="presParOf" srcId="{D3F50F08-7771-1B47-A4A8-920A419593BD}" destId="{923EE929-1102-4F43-B68C-4DA75DC81A00}" srcOrd="6" destOrd="0" presId="urn:microsoft.com/office/officeart/2005/8/layout/venn3"/>
    <dgm:cxn modelId="{C26EDE84-7143-BF4D-A384-6F9EE2458D07}" type="presParOf" srcId="{D3F50F08-7771-1B47-A4A8-920A419593BD}" destId="{1C24CBA4-5EDA-144D-B976-23CD8B9C5F23}" srcOrd="7" destOrd="0" presId="urn:microsoft.com/office/officeart/2005/8/layout/venn3"/>
    <dgm:cxn modelId="{FF9E25CF-0B54-FA4A-80BC-9276B52F3A58}" type="presParOf" srcId="{D3F50F08-7771-1B47-A4A8-920A419593BD}" destId="{5FB519E0-3402-A846-82BB-AB56813F7D3A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22036-D180-CC4E-B817-EF41059787F6}">
      <dsp:nvSpPr>
        <dsp:cNvPr id="0" name=""/>
        <dsp:cNvSpPr/>
      </dsp:nvSpPr>
      <dsp:spPr>
        <a:xfrm>
          <a:off x="0" y="1495498"/>
          <a:ext cx="2512492" cy="251249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8271" tIns="50800" rIns="138271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1" kern="1200" dirty="0"/>
            <a:t>ГГЭ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России</a:t>
          </a:r>
        </a:p>
      </dsp:txBody>
      <dsp:txXfrm>
        <a:off x="367946" y="1863444"/>
        <a:ext cx="1776600" cy="1776600"/>
      </dsp:txXfrm>
    </dsp:sp>
    <dsp:sp modelId="{B3AC26D8-4A2A-1047-9AB4-B6D54A9B19BF}">
      <dsp:nvSpPr>
        <dsp:cNvPr id="0" name=""/>
        <dsp:cNvSpPr/>
      </dsp:nvSpPr>
      <dsp:spPr>
        <a:xfrm>
          <a:off x="2010670" y="1453087"/>
          <a:ext cx="2512492" cy="251249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8271" tIns="25400" rIns="138271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МИНСТРОЙ РОССИИ</a:t>
          </a:r>
        </a:p>
      </dsp:txBody>
      <dsp:txXfrm>
        <a:off x="2378616" y="1821033"/>
        <a:ext cx="1776600" cy="1776600"/>
      </dsp:txXfrm>
    </dsp:sp>
    <dsp:sp modelId="{49725EB5-7AFB-3F45-886C-7E146D79C6EC}">
      <dsp:nvSpPr>
        <dsp:cNvPr id="0" name=""/>
        <dsp:cNvSpPr/>
      </dsp:nvSpPr>
      <dsp:spPr>
        <a:xfrm>
          <a:off x="3966876" y="890389"/>
          <a:ext cx="3267646" cy="32882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8271" tIns="25400" rIns="138271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Строительный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БИЗНЕС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(~ 30</a:t>
          </a:r>
          <a:r>
            <a:rPr lang="en-GB" sz="2000" b="1" kern="1200" dirty="0"/>
            <a:t>%</a:t>
          </a:r>
          <a:r>
            <a:rPr lang="ru-RU" sz="2000" b="1" kern="1200" dirty="0"/>
            <a:t> рынка</a:t>
          </a:r>
          <a:r>
            <a:rPr lang="en-GB" sz="2000" b="1" kern="1200" dirty="0"/>
            <a:t>) </a:t>
          </a:r>
          <a:endParaRPr lang="ru-RU" sz="2000" b="1" kern="1200" dirty="0"/>
        </a:p>
      </dsp:txBody>
      <dsp:txXfrm>
        <a:off x="4445412" y="1371942"/>
        <a:ext cx="2310574" cy="2325143"/>
      </dsp:txXfrm>
    </dsp:sp>
    <dsp:sp modelId="{923EE929-1102-4F43-B68C-4DA75DC81A00}">
      <dsp:nvSpPr>
        <dsp:cNvPr id="0" name=""/>
        <dsp:cNvSpPr/>
      </dsp:nvSpPr>
      <dsp:spPr>
        <a:xfrm>
          <a:off x="6785812" y="1453087"/>
          <a:ext cx="2512492" cy="251249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8271" tIns="22860" rIns="138271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МИНТРАНС РОССИИ, РОС-АВТОДОР</a:t>
          </a:r>
        </a:p>
      </dsp:txBody>
      <dsp:txXfrm>
        <a:off x="7153758" y="1821033"/>
        <a:ext cx="1776600" cy="1776600"/>
      </dsp:txXfrm>
    </dsp:sp>
    <dsp:sp modelId="{5FB519E0-3402-A846-82BB-AB56813F7D3A}">
      <dsp:nvSpPr>
        <dsp:cNvPr id="0" name=""/>
        <dsp:cNvSpPr/>
      </dsp:nvSpPr>
      <dsp:spPr>
        <a:xfrm>
          <a:off x="8795806" y="1453087"/>
          <a:ext cx="2512492" cy="251249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8271" tIns="25400" rIns="138271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C00000"/>
              </a:solidFill>
            </a:rPr>
            <a:t>ПРАВИ-ТЕЛЬСТВО РОССИИ</a:t>
          </a:r>
        </a:p>
      </dsp:txBody>
      <dsp:txXfrm>
        <a:off x="9163752" y="1821033"/>
        <a:ext cx="1776600" cy="1776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10/17/18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9CE95E-972F-6248-8F47-D12082B1B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2030507"/>
            <a:ext cx="10572000" cy="2487706"/>
          </a:xfrm>
        </p:spPr>
        <p:txBody>
          <a:bodyPr/>
          <a:lstStyle/>
          <a:p>
            <a:r>
              <a:rPr lang="ru-RU" sz="4800" dirty="0"/>
              <a:t>Взаимодействие государства и бизнеса в реформе ценообразования в строительстве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F068FF-E23A-F34B-99FE-011B26820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07961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Гаращенко Ольга Владимировна, </a:t>
            </a:r>
            <a:endParaRPr lang="en-GB" dirty="0"/>
          </a:p>
          <a:p>
            <a:r>
              <a:rPr lang="ru-RU" dirty="0"/>
              <a:t>руководитель рабочей группы при Минстрое РФ, </a:t>
            </a:r>
            <a:endParaRPr lang="en-GB" dirty="0"/>
          </a:p>
          <a:p>
            <a:r>
              <a:rPr lang="ru-RU" dirty="0"/>
              <a:t>генеральный директор  </a:t>
            </a:r>
            <a:r>
              <a:rPr lang="en-GB" dirty="0"/>
              <a:t>ECCON GROUP</a:t>
            </a:r>
            <a:r>
              <a:rPr lang="ru-RU" dirty="0"/>
              <a:t>, докторант </a:t>
            </a:r>
            <a:r>
              <a:rPr lang="en-GB" dirty="0"/>
              <a:t>DBA</a:t>
            </a:r>
            <a:r>
              <a:rPr lang="ru-RU" dirty="0"/>
              <a:t> ВШКУ</a:t>
            </a:r>
            <a:r>
              <a:rPr lang="en-GB" dirty="0"/>
              <a:t> </a:t>
            </a:r>
            <a:r>
              <a:rPr lang="ru-RU" dirty="0" err="1"/>
              <a:t>РАНХиГС</a:t>
            </a:r>
            <a:r>
              <a:rPr lang="ru-RU" dirty="0"/>
              <a:t>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E1410DB-1A74-6D48-B8E5-E48F0DB1B47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328" y="268887"/>
            <a:ext cx="10874190" cy="83377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082ED2-B18A-F34F-AC38-2BDD8338F6A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29" y="154588"/>
            <a:ext cx="1219200" cy="1082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265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22D256-A0A0-6F46-AACA-1BE81DA9C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Партнерская модель  </a:t>
            </a:r>
            <a:br>
              <a:rPr lang="ru-RU" sz="3600" dirty="0"/>
            </a:br>
            <a:r>
              <a:rPr lang="ru-RU" sz="3600" dirty="0"/>
              <a:t>(модель социальной ответственности)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3A5EDDB-5725-2444-9582-562BF375B7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575446"/>
              </p:ext>
            </p:extLst>
          </p:nvPr>
        </p:nvGraphicFramePr>
        <p:xfrm>
          <a:off x="819150" y="2222500"/>
          <a:ext cx="10553700" cy="3976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6850">
                  <a:extLst>
                    <a:ext uri="{9D8B030D-6E8A-4147-A177-3AD203B41FA5}">
                      <a16:colId xmlns:a16="http://schemas.microsoft.com/office/drawing/2014/main" val="803984217"/>
                    </a:ext>
                  </a:extLst>
                </a:gridCol>
                <a:gridCol w="5276850">
                  <a:extLst>
                    <a:ext uri="{9D8B030D-6E8A-4147-A177-3AD203B41FA5}">
                      <a16:colId xmlns:a16="http://schemas.microsoft.com/office/drawing/2014/main" val="4118634850"/>
                    </a:ext>
                  </a:extLst>
                </a:gridCol>
              </a:tblGrid>
              <a:tr h="79531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Органы государственной и исполнительной власти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Бизнес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259488"/>
                  </a:ext>
                </a:extLst>
              </a:tr>
              <a:tr h="79531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Административные ресурсы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Инновационные ресурсы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004340"/>
                  </a:ext>
                </a:extLst>
              </a:tr>
              <a:tr h="79531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Политические ресурсы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Экспертные ресурсы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972860"/>
                  </a:ext>
                </a:extLst>
              </a:tr>
              <a:tr h="79531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Экономические ресурсы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Финансовые ресурсы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449837"/>
                  </a:ext>
                </a:extLst>
              </a:tr>
              <a:tr h="79531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Информационные ресурсы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087000"/>
                  </a:ext>
                </a:extLst>
              </a:tr>
            </a:tbl>
          </a:graphicData>
        </a:graphic>
      </p:graphicFrame>
      <p:sp>
        <p:nvSpPr>
          <p:cNvPr id="8" name="Выноска со стрелками влево и вправо 7">
            <a:extLst>
              <a:ext uri="{FF2B5EF4-FFF2-40B4-BE49-F238E27FC236}">
                <a16:creationId xmlns:a16="http://schemas.microsoft.com/office/drawing/2014/main" id="{73A4F5A0-FA1E-3649-A38D-26C05A2B84BF}"/>
              </a:ext>
            </a:extLst>
          </p:cNvPr>
          <p:cNvSpPr/>
          <p:nvPr/>
        </p:nvSpPr>
        <p:spPr>
          <a:xfrm>
            <a:off x="5647765" y="3106270"/>
            <a:ext cx="847163" cy="2864224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Обмен ресурсами</a:t>
            </a:r>
          </a:p>
        </p:txBody>
      </p:sp>
    </p:spTree>
    <p:extLst>
      <p:ext uri="{BB962C8B-B14F-4D97-AF65-F5344CB8AC3E}">
        <p14:creationId xmlns:p14="http://schemas.microsoft.com/office/powerpoint/2010/main" val="913991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5DE1D3-0C15-A04F-AFD2-668C2591B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dirty="0"/>
              <a:t>Взаимодействие власти и бизнеса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E20211-EF3A-4D43-8C8B-C6A3094B6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658906"/>
            <a:ext cx="10554574" cy="63873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/>
          </a:p>
          <a:p>
            <a:r>
              <a:rPr lang="ru-RU" sz="2000" dirty="0"/>
              <a:t>Партнерская модель создает синергетический эффект, который позволяет органам власти и бизнесу достигать компромисса и удовлетворяет потребности общества в целом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/>
              <a:t>Взаимодействие органов власти и бизнеса является важным индикатором состояния общества в целом. Процесс взаимодействия власти и бизнеса в России проходит начальный этап становления</a:t>
            </a:r>
          </a:p>
        </p:txBody>
      </p:sp>
    </p:spTree>
    <p:extLst>
      <p:ext uri="{BB962C8B-B14F-4D97-AF65-F5344CB8AC3E}">
        <p14:creationId xmlns:p14="http://schemas.microsoft.com/office/powerpoint/2010/main" val="258294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5C9CD4-B29C-9741-B9DB-520D38F25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Доверие между властью и бизнесом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15B39F-DE5F-7F4B-A318-8C6550EC2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Социальное партнерство возможно только при условии высокого доверия бизнеса к власти и власти к бизнесу. Взаимная презумпция добросовестности.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/>
              <a:t>Стремление сотрудничать «на равных», разделяя риски и достигая поставленных целей, при этом каждая из сторон решает собственные задачи, которые не расходятся со стратегической целью, а подкрепляют ее.</a:t>
            </a:r>
          </a:p>
        </p:txBody>
      </p:sp>
    </p:spTree>
    <p:extLst>
      <p:ext uri="{BB962C8B-B14F-4D97-AF65-F5344CB8AC3E}">
        <p14:creationId xmlns:p14="http://schemas.microsoft.com/office/powerpoint/2010/main" val="3598422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E3B1D-1001-DA4C-9205-7BEDD6DA8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Диалог между властью и бизнесом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9506BC-71D5-664C-BD9E-43DDE2AE3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339787"/>
            <a:ext cx="10554574" cy="5499847"/>
          </a:xfrm>
        </p:spPr>
        <p:txBody>
          <a:bodyPr>
            <a:normAutofit/>
          </a:bodyPr>
          <a:lstStyle/>
          <a:p>
            <a:r>
              <a:rPr lang="ru-RU" sz="2000" dirty="0"/>
              <a:t>Конструктивный диалог без давления, «плача Ярославны» и лишних эмоций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/>
              <a:t>Формирование консолидированной позиции бизнес-сообщества                «на бумаге»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/>
              <a:t>Получение обратной связи от власти 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/>
              <a:t>Непрерывное системное взаимодействие до достижения стратегической цели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48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9CE95E-972F-6248-8F47-D12082B1B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636" y="5405717"/>
            <a:ext cx="10862046" cy="887507"/>
          </a:xfrm>
        </p:spPr>
        <p:txBody>
          <a:bodyPr/>
          <a:lstStyle/>
          <a:p>
            <a:r>
              <a:rPr lang="ru-RU" sz="2800" dirty="0"/>
              <a:t>Субъекты взаимодействия</a:t>
            </a:r>
            <a:r>
              <a:rPr lang="en-GB" sz="2800" dirty="0"/>
              <a:t> </a:t>
            </a:r>
            <a:r>
              <a:rPr lang="ru-RU" sz="2800" dirty="0"/>
              <a:t>в реформе ценообразования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E1410DB-1A74-6D48-B8E5-E48F0DB1B47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328" y="268887"/>
            <a:ext cx="10874190" cy="83377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082ED2-B18A-F34F-AC38-2BDD8338F6A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29" y="154588"/>
            <a:ext cx="1219200" cy="108254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id="{13268C65-B90F-D444-9AC4-77184FA7AB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413357"/>
              </p:ext>
            </p:extLst>
          </p:nvPr>
        </p:nvGraphicFramePr>
        <p:xfrm>
          <a:off x="349624" y="719666"/>
          <a:ext cx="1130897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00247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E3B1D-1001-DA4C-9205-7BEDD6DA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729" y="1235997"/>
            <a:ext cx="9333562" cy="471779"/>
          </a:xfrm>
        </p:spPr>
        <p:txBody>
          <a:bodyPr/>
          <a:lstStyle/>
          <a:p>
            <a:r>
              <a:rPr lang="ru-RU" sz="3200" dirty="0"/>
              <a:t>КОНТАКТЫ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56D4817-CAFF-9245-8E32-F77B0CC8C48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328" y="268887"/>
            <a:ext cx="10874190" cy="83377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49E7449-032A-FD41-825A-97012E5B6B5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29" y="154588"/>
            <a:ext cx="1219200" cy="108254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Объект 9">
            <a:extLst>
              <a:ext uri="{FF2B5EF4-FFF2-40B4-BE49-F238E27FC236}">
                <a16:creationId xmlns:a16="http://schemas.microsoft.com/office/drawing/2014/main" id="{77BF0A56-2D27-4B4C-ACD3-C42524BFC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/>
              <a:t>8 916 113 1072 </a:t>
            </a:r>
          </a:p>
          <a:p>
            <a:pPr marL="0" indent="0">
              <a:buNone/>
            </a:pPr>
            <a:r>
              <a:rPr lang="ru-RU" sz="3200" b="1" dirty="0"/>
              <a:t>– отправьте </a:t>
            </a:r>
            <a:r>
              <a:rPr lang="en-GB" sz="3200" b="1" dirty="0" err="1"/>
              <a:t>sms</a:t>
            </a:r>
            <a:r>
              <a:rPr lang="en-GB" sz="3200" b="1" dirty="0"/>
              <a:t> </a:t>
            </a:r>
            <a:r>
              <a:rPr lang="ru-RU" sz="3200" b="1" dirty="0"/>
              <a:t>или </a:t>
            </a:r>
            <a:r>
              <a:rPr lang="en-GB" sz="3200" b="1" dirty="0"/>
              <a:t>WhatsApp c </a:t>
            </a:r>
            <a:r>
              <a:rPr lang="ru-RU" sz="3200" b="1" dirty="0"/>
              <a:t>ФИО, контактами и наименованием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676662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Цитаты</Template>
  <TotalTime>144</TotalTime>
  <Words>235</Words>
  <Application>Microsoft Macintosh PowerPoint</Application>
  <PresentationFormat>Широкоэкранный</PresentationFormat>
  <Paragraphs>46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Цитаты</vt:lpstr>
      <vt:lpstr>Взаимодействие государства и бизнеса в реформе ценообразования в строительстве</vt:lpstr>
      <vt:lpstr>Партнерская модель   (модель социальной ответственности)</vt:lpstr>
      <vt:lpstr>Взаимодействие власти и бизнеса</vt:lpstr>
      <vt:lpstr>Доверие между властью и бизнесом</vt:lpstr>
      <vt:lpstr>Диалог между властью и бизнесом</vt:lpstr>
      <vt:lpstr>Субъекты взаимодействия в реформе ценообразования</vt:lpstr>
      <vt:lpstr>КОНТАКТЫ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государства и бизнеса в реформе ценообразования в строительстве</dc:title>
  <dc:creator>Olga Garaschenko</dc:creator>
  <cp:lastModifiedBy>Olga Garaschenko</cp:lastModifiedBy>
  <cp:revision>13</cp:revision>
  <dcterms:created xsi:type="dcterms:W3CDTF">2018-10-17T18:28:36Z</dcterms:created>
  <dcterms:modified xsi:type="dcterms:W3CDTF">2018-10-17T20:52:58Z</dcterms:modified>
</cp:coreProperties>
</file>