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Фактическая</a:t>
            </a:r>
            <a:r>
              <a:rPr lang="ru-RU" baseline="0"/>
              <a:t> инфляция и цены на проектные работы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Лист1!$D$15</c:f>
              <c:strCache>
                <c:ptCount val="1"/>
                <c:pt idx="0">
                  <c:v>Индекс потребительских цен к 2001 году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Лист1!$E$14:$H$14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Лист1!$E$15:$H$15</c:f>
              <c:numCache>
                <c:formatCode>0.00</c:formatCode>
                <c:ptCount val="4"/>
                <c:pt idx="0">
                  <c:v>4.0203348699167849</c:v>
                </c:pt>
                <c:pt idx="1">
                  <c:v>4.3042099470529607</c:v>
                </c:pt>
                <c:pt idx="2">
                  <c:v>4.4699710151563927</c:v>
                </c:pt>
                <c:pt idx="3">
                  <c:v>4.6368738631673061</c:v>
                </c:pt>
              </c:numCache>
            </c:numRef>
          </c:val>
        </c:ser>
        <c:ser>
          <c:idx val="1"/>
          <c:order val="1"/>
          <c:tx>
            <c:strRef>
              <c:f>Лист1!$D$16</c:f>
              <c:strCache>
                <c:ptCount val="1"/>
                <c:pt idx="0">
                  <c:v>Индекс Минстроя на проектные работы к 2001 году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Лист1!$E$14:$H$14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Лист1!$E$16:$H$16</c:f>
              <c:numCache>
                <c:formatCode>General</c:formatCode>
                <c:ptCount val="4"/>
                <c:pt idx="0">
                  <c:v>3.84</c:v>
                </c:pt>
                <c:pt idx="1">
                  <c:v>3.92</c:v>
                </c:pt>
                <c:pt idx="2">
                  <c:v>3.99</c:v>
                </c:pt>
                <c:pt idx="3">
                  <c:v>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899080"/>
        <c:axId val="364898296"/>
      </c:barChart>
      <c:catAx>
        <c:axId val="36489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898296"/>
        <c:crosses val="autoZero"/>
        <c:auto val="1"/>
        <c:lblAlgn val="ctr"/>
        <c:lblOffset val="100"/>
        <c:noMultiLvlLbl val="0"/>
      </c:catAx>
      <c:valAx>
        <c:axId val="36489829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6489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0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9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2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1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2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2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4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28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A4AE-729B-481C-80B5-3ED422CE861E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63BB-B099-4234-9073-59D981936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7007" y="2364811"/>
            <a:ext cx="7826477" cy="382959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anchor="t">
            <a:normAutofit/>
          </a:bodyPr>
          <a:lstStyle/>
          <a:p>
            <a: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>Вопросы </a:t>
            </a:r>
            <a:r>
              <a:rPr lang="ru-RU" sz="3600" b="1" dirty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>ценообразования </a:t>
            </a:r>
            <a: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>при </a:t>
            </a:r>
            <a:r>
              <a:rPr lang="ru-RU" sz="3600" b="1" dirty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>определении стоимости проектных </a:t>
            </a:r>
            <a:r>
              <a:rPr lang="ru-RU" sz="3600" b="1" dirty="0" smtClean="0">
                <a:solidFill>
                  <a:srgbClr val="034075"/>
                </a:solidFill>
                <a:latin typeface="OpenSans-Bold"/>
                <a:ea typeface="+mn-ea"/>
                <a:cs typeface="+mn-cs"/>
              </a:rPr>
              <a:t>работ</a:t>
            </a:r>
            <a:endParaRPr lang="ru-RU" sz="3600" b="1" dirty="0">
              <a:solidFill>
                <a:srgbClr val="034075"/>
              </a:solidFill>
              <a:latin typeface="OpenSans-Bold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82491" y="5234194"/>
            <a:ext cx="4630993" cy="83231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34075"/>
                </a:solidFill>
                <a:latin typeface="OpenSans-Bold"/>
              </a:rPr>
              <a:t>Александра Рождественская </a:t>
            </a:r>
          </a:p>
          <a:p>
            <a:r>
              <a:rPr lang="ru-RU" sz="1800" b="1" dirty="0" smtClean="0">
                <a:solidFill>
                  <a:srgbClr val="034075"/>
                </a:solidFill>
                <a:latin typeface="OpenSans-Bold"/>
              </a:rPr>
              <a:t>АО </a:t>
            </a:r>
            <a:r>
              <a:rPr lang="ru-RU" sz="1800" b="1" dirty="0">
                <a:solidFill>
                  <a:srgbClr val="034075"/>
                </a:solidFill>
                <a:latin typeface="OpenSans-Bold"/>
              </a:rPr>
              <a:t>«Институт «Стройпроект»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91" y="5968829"/>
            <a:ext cx="914479" cy="451143"/>
          </a:xfrm>
          <a:prstGeom prst="rect">
            <a:avLst/>
          </a:prstGeom>
        </p:spPr>
      </p:pic>
      <p:pic>
        <p:nvPicPr>
          <p:cNvPr id="5" name="Рисунок 4" descr="C:\Users\echernavskaya\Desktop\фирменный стиль\лого_инженерная группа\logo_ИНЖЕНЕРНАЯ_ГРУППА_R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57" y="993206"/>
            <a:ext cx="952381" cy="9238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74462" y="1252974"/>
            <a:ext cx="5814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34075"/>
                </a:solidFill>
                <a:latin typeface="OpenSans-Bold"/>
              </a:rPr>
              <a:t>Семинар </a:t>
            </a:r>
            <a:endParaRPr lang="ru-RU" b="1" dirty="0" smtClean="0">
              <a:solidFill>
                <a:srgbClr val="034075"/>
              </a:solidFill>
              <a:latin typeface="OpenSans-Bold"/>
            </a:endParaRPr>
          </a:p>
          <a:p>
            <a:r>
              <a:rPr lang="ru-RU" b="1" dirty="0" smtClean="0">
                <a:solidFill>
                  <a:srgbClr val="034075"/>
                </a:solidFill>
                <a:latin typeface="OpenSans-Bold"/>
              </a:rPr>
              <a:t>«</a:t>
            </a:r>
            <a:r>
              <a:rPr lang="ru-RU" b="1" dirty="0">
                <a:solidFill>
                  <a:srgbClr val="034075"/>
                </a:solidFill>
                <a:latin typeface="OpenSans-Bold"/>
              </a:rPr>
              <a:t>Актуальные вопросы ценообразования в дорожной отрасли»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429" y="1934008"/>
            <a:ext cx="36576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baseline="0" dirty="0" smtClean="0">
                <a:solidFill>
                  <a:srgbClr val="034075"/>
                </a:solidFill>
                <a:latin typeface="OpenSans-Bold"/>
              </a:rPr>
              <a:t>МЕЖДУНАРОДНАЯ </a:t>
            </a:r>
          </a:p>
          <a:p>
            <a:pPr algn="ctr"/>
            <a:r>
              <a:rPr lang="ru-RU" b="1" dirty="0">
                <a:solidFill>
                  <a:srgbClr val="034075"/>
                </a:solidFill>
                <a:latin typeface="OpenSans-Bold"/>
              </a:rPr>
              <a:t> </a:t>
            </a:r>
            <a:r>
              <a:rPr lang="ru-RU" b="1" i="0" u="none" strike="noStrike" baseline="0" dirty="0" smtClean="0">
                <a:solidFill>
                  <a:srgbClr val="034075"/>
                </a:solidFill>
                <a:latin typeface="OpenSans-Bold"/>
              </a:rPr>
              <a:t>СПЕЦИАЛИЗИРОВАННАЯ ВЫСТАВКА</a:t>
            </a:r>
            <a:r>
              <a:rPr lang="ru-RU" b="1" i="0" u="none" strike="noStrike" dirty="0" smtClean="0">
                <a:solidFill>
                  <a:srgbClr val="034075"/>
                </a:solidFill>
                <a:latin typeface="OpenSans-Bold"/>
              </a:rPr>
              <a:t> </a:t>
            </a:r>
            <a:r>
              <a:rPr lang="ru-RU" b="1" i="0" u="none" strike="noStrike" baseline="0" dirty="0" smtClean="0">
                <a:solidFill>
                  <a:srgbClr val="034075"/>
                </a:solidFill>
                <a:latin typeface="OpenSans-Bold"/>
              </a:rPr>
              <a:t>«ДОРОГА 2018»</a:t>
            </a:r>
          </a:p>
          <a:p>
            <a:pPr algn="ctr"/>
            <a:r>
              <a:rPr lang="ru-RU" b="1" dirty="0" smtClean="0">
                <a:solidFill>
                  <a:srgbClr val="034075"/>
                </a:solidFill>
                <a:latin typeface="OpenSans-Bold"/>
              </a:rPr>
              <a:t>КАЗАНЬ </a:t>
            </a:r>
          </a:p>
          <a:p>
            <a:pPr algn="ctr"/>
            <a:r>
              <a:rPr lang="ru-RU" b="1" dirty="0" smtClean="0">
                <a:solidFill>
                  <a:srgbClr val="034075"/>
                </a:solidFill>
                <a:latin typeface="OpenSans-Bold"/>
              </a:rPr>
              <a:t>16 - </a:t>
            </a:r>
            <a:r>
              <a:rPr lang="ru-RU" b="1" dirty="0">
                <a:solidFill>
                  <a:srgbClr val="034075"/>
                </a:solidFill>
                <a:latin typeface="OpenSans-Bold"/>
              </a:rPr>
              <a:t>18 октября 2018 года </a:t>
            </a:r>
          </a:p>
          <a:p>
            <a:pPr algn="ctr"/>
            <a:endParaRPr lang="ru-RU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17" y="3525378"/>
            <a:ext cx="2431625" cy="22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20" y="5929135"/>
            <a:ext cx="790032" cy="530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486" y="6052713"/>
            <a:ext cx="274321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9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465" y="879987"/>
            <a:ext cx="11533238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Предложения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Актуализация Методических указаний по применению справочников базовых цен на проектные работы в строительстве в части корректирующих коэффициентов, в том числе учитывающих затраты генеральной проектной организации крупных инвестиционных проектов по управлению проектом и прохождению технологического и ценового аудита;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Разработка Справочника базовых цен на проектные работы «Интеллектуальные транспортные системы. Транспортная безопасность. Отдельные сооружения и элементы объектов транспортной инфраструктуры.»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Актуализация действующего Справочника базовых цен на проектные работы «Автомобильные дороги» 2007 года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dirty="0">
                <a:solidFill>
                  <a:srgbClr val="002060"/>
                </a:solidFill>
              </a:rPr>
              <a:t>отраслевого сборника цен на проектные и непроектные работы, </a:t>
            </a:r>
            <a:r>
              <a:rPr lang="ru-RU" dirty="0" smtClean="0">
                <a:solidFill>
                  <a:srgbClr val="002060"/>
                </a:solidFill>
              </a:rPr>
              <a:t>включающего нормы и расценки:</a:t>
            </a:r>
            <a:endParaRPr lang="ru-RU" dirty="0">
              <a:solidFill>
                <a:srgbClr val="002060"/>
              </a:solidFill>
            </a:endParaRPr>
          </a:p>
          <a:p>
            <a:pPr lvl="3" algn="just"/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1400" dirty="0" smtClean="0">
                <a:solidFill>
                  <a:srgbClr val="002060"/>
                </a:solidFill>
              </a:rPr>
              <a:t>разработка и актуализация проектов содержания автомобильных дорог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разработка проектов организации движения;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разработка сметной документации по содержанию автомобильных дорог;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паспортизация объектов;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разработка энергетических паспортов и планов по </a:t>
            </a:r>
            <a:r>
              <a:rPr lang="ru-RU" sz="1400" dirty="0" err="1" smtClean="0">
                <a:solidFill>
                  <a:srgbClr val="002060"/>
                </a:solidFill>
              </a:rPr>
              <a:t>энергоэффективности</a:t>
            </a:r>
            <a:r>
              <a:rPr lang="ru-RU" sz="1400" dirty="0" smtClean="0">
                <a:solidFill>
                  <a:srgbClr val="002060"/>
                </a:solidFill>
              </a:rPr>
              <a:t>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разработка планов сезонных ограничений движения;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разработка экологических паспортов, экологический мониторинг;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разработка и актуализация прогнозов интенсивности движения и транспортных моделей;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научное сопровождение при внедрении инноваций;</a:t>
            </a:r>
          </a:p>
          <a:p>
            <a:pPr lvl="3" algn="just"/>
            <a:r>
              <a:rPr lang="ru-RU" sz="1400" dirty="0" smtClean="0">
                <a:solidFill>
                  <a:srgbClr val="002060"/>
                </a:solidFill>
              </a:rPr>
              <a:t>- ведение баз данных и геоинформационных систем;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315" y="0"/>
            <a:ext cx="7482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Предложения по актуализации сметных нормативов на проектные и изыскательские работы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echernavskaya\Desktop\фирменный стиль\лого_инженерная группа\logo_ИНЖЕНЕРНАЯ_ГРУППА_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366">
            <a:off x="10128659" y="4055536"/>
            <a:ext cx="1435875" cy="2031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7793">
            <a:off x="8614996" y="4103632"/>
            <a:ext cx="1365981" cy="19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10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537" y="188951"/>
            <a:ext cx="748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Фактическая инфляция и цены на проектные работы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C:\Users\echernavskaya\Desktop\фирменный стиль\лого_инженерная группа\logo_ИНЖЕНЕРНАЯ_ГРУППА_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88851837"/>
              </p:ext>
            </p:extLst>
          </p:nvPr>
        </p:nvGraphicFramePr>
        <p:xfrm>
          <a:off x="2614612" y="1829941"/>
          <a:ext cx="7437349" cy="438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3283" y="998944"/>
            <a:ext cx="8581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Согласно </a:t>
            </a:r>
            <a:r>
              <a:rPr lang="ru-RU" sz="2400" dirty="0">
                <a:solidFill>
                  <a:srgbClr val="002060"/>
                </a:solidFill>
              </a:rPr>
              <a:t>письму</a:t>
            </a:r>
            <a:r>
              <a:rPr lang="ru-RU" sz="2400" dirty="0">
                <a:solidFill>
                  <a:srgbClr val="002060"/>
                </a:solidFill>
              </a:rPr>
              <a:t> Минстроя России от 04.04.2018 N 13606-ХМ/09 инфляции нет, цены снизились до уровня 2014 года.</a:t>
            </a:r>
          </a:p>
        </p:txBody>
      </p:sp>
    </p:spTree>
    <p:extLst>
      <p:ext uri="{BB962C8B-B14F-4D97-AF65-F5344CB8AC3E}">
        <p14:creationId xmlns:p14="http://schemas.microsoft.com/office/powerpoint/2010/main" val="185604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88569" y="5243545"/>
            <a:ext cx="1380994" cy="4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8" rIns="91413" bIns="4570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2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54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54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54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www.stpr.ru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9387" y="2919871"/>
            <a:ext cx="631935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5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  <p:pic>
        <p:nvPicPr>
          <p:cNvPr id="8" name="Рисунок 7" descr="C:\Users\echernavskaya\Desktop\фирменный стиль\лого_инженерная группа\logo_ИНЖЕНЕРНАЯ_ГРУППА_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45" y="203172"/>
            <a:ext cx="1209146" cy="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01769" y="729177"/>
            <a:ext cx="11990231" cy="3039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9088" y="2"/>
            <a:ext cx="8067774" cy="71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46" tIns="45825" rIns="91646" bIns="458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775" indent="-28257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54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54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54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54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6754">
              <a:spcBef>
                <a:spcPct val="0"/>
              </a:spcBef>
              <a:buNone/>
              <a:defRPr/>
            </a:pPr>
            <a:r>
              <a:rPr lang="ru-RU" sz="2005" b="1" dirty="0" smtClean="0">
                <a:solidFill>
                  <a:srgbClr val="005A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проблем в системе ценообразования ПИР</a:t>
            </a:r>
            <a:endParaRPr lang="ru-RU" sz="2005" b="1" dirty="0">
              <a:solidFill>
                <a:srgbClr val="005A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38353" y="2693748"/>
            <a:ext cx="3639446" cy="2008511"/>
          </a:xfrm>
          <a:custGeom>
            <a:avLst/>
            <a:gdLst>
              <a:gd name="connsiteX0" fmla="*/ 0 w 2003397"/>
              <a:gd name="connsiteY0" fmla="*/ 871478 h 1742955"/>
              <a:gd name="connsiteX1" fmla="*/ 435739 w 2003397"/>
              <a:gd name="connsiteY1" fmla="*/ 0 h 1742955"/>
              <a:gd name="connsiteX2" fmla="*/ 1567658 w 2003397"/>
              <a:gd name="connsiteY2" fmla="*/ 0 h 1742955"/>
              <a:gd name="connsiteX3" fmla="*/ 2003397 w 2003397"/>
              <a:gd name="connsiteY3" fmla="*/ 871478 h 1742955"/>
              <a:gd name="connsiteX4" fmla="*/ 1567658 w 2003397"/>
              <a:gd name="connsiteY4" fmla="*/ 1742955 h 1742955"/>
              <a:gd name="connsiteX5" fmla="*/ 435739 w 2003397"/>
              <a:gd name="connsiteY5" fmla="*/ 1742955 h 1742955"/>
              <a:gd name="connsiteX6" fmla="*/ 0 w 2003397"/>
              <a:gd name="connsiteY6" fmla="*/ 871478 h 17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397" h="1742955">
                <a:moveTo>
                  <a:pt x="1001698" y="0"/>
                </a:moveTo>
                <a:lnTo>
                  <a:pt x="2003396" y="379093"/>
                </a:lnTo>
                <a:lnTo>
                  <a:pt x="2003396" y="1363862"/>
                </a:lnTo>
                <a:lnTo>
                  <a:pt x="1001698" y="1742955"/>
                </a:lnTo>
                <a:lnTo>
                  <a:pt x="1" y="1363862"/>
                </a:lnTo>
                <a:lnTo>
                  <a:pt x="1" y="379093"/>
                </a:lnTo>
                <a:lnTo>
                  <a:pt x="100169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420" tIns="374109" rIns="333420" bIns="374109" numCol="1" spcCol="1270" anchor="ctr" anchorCtr="0">
            <a:noAutofit/>
          </a:bodyPr>
          <a:lstStyle/>
          <a:p>
            <a:pPr algn="ctr" defTabSz="7130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807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группы проблем</a:t>
            </a:r>
            <a:endParaRPr lang="ru-RU" sz="2807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243130" y="918331"/>
            <a:ext cx="3639446" cy="2008511"/>
          </a:xfrm>
          <a:custGeom>
            <a:avLst/>
            <a:gdLst>
              <a:gd name="connsiteX0" fmla="*/ 0 w 2003397"/>
              <a:gd name="connsiteY0" fmla="*/ 871478 h 1742955"/>
              <a:gd name="connsiteX1" fmla="*/ 435739 w 2003397"/>
              <a:gd name="connsiteY1" fmla="*/ 0 h 1742955"/>
              <a:gd name="connsiteX2" fmla="*/ 1567658 w 2003397"/>
              <a:gd name="connsiteY2" fmla="*/ 0 h 1742955"/>
              <a:gd name="connsiteX3" fmla="*/ 2003397 w 2003397"/>
              <a:gd name="connsiteY3" fmla="*/ 871478 h 1742955"/>
              <a:gd name="connsiteX4" fmla="*/ 1567658 w 2003397"/>
              <a:gd name="connsiteY4" fmla="*/ 1742955 h 1742955"/>
              <a:gd name="connsiteX5" fmla="*/ 435739 w 2003397"/>
              <a:gd name="connsiteY5" fmla="*/ 1742955 h 1742955"/>
              <a:gd name="connsiteX6" fmla="*/ 0 w 2003397"/>
              <a:gd name="connsiteY6" fmla="*/ 871478 h 17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397" h="1742955">
                <a:moveTo>
                  <a:pt x="1001698" y="0"/>
                </a:moveTo>
                <a:lnTo>
                  <a:pt x="2003396" y="379093"/>
                </a:lnTo>
                <a:lnTo>
                  <a:pt x="2003396" y="1363862"/>
                </a:lnTo>
                <a:lnTo>
                  <a:pt x="1001698" y="1742955"/>
                </a:lnTo>
                <a:lnTo>
                  <a:pt x="1" y="1363862"/>
                </a:lnTo>
                <a:lnTo>
                  <a:pt x="1" y="379093"/>
                </a:lnTo>
                <a:lnTo>
                  <a:pt x="100169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42120"/>
              <a:satOff val="20000"/>
              <a:lumOff val="-2941"/>
              <a:alphaOff val="0"/>
            </a:schemeClr>
          </a:fillRef>
          <a:effectRef idx="0">
            <a:schemeClr val="accent3">
              <a:hueOff val="542120"/>
              <a:satOff val="20000"/>
              <a:lumOff val="-29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04" tIns="312993" rIns="272304" bIns="312993" numCol="1" spcCol="1270" anchor="ctr" anchorCtr="0">
            <a:noAutofit/>
          </a:bodyPr>
          <a:lstStyle/>
          <a:p>
            <a:pPr algn="ctr" defTabSz="7130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05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законодательства, ведущие к появлению дополнительных некомпенсируемых затрат</a:t>
            </a:r>
            <a:endParaRPr lang="ru-RU" sz="180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8147906" y="2693119"/>
            <a:ext cx="3639446" cy="2008511"/>
          </a:xfrm>
          <a:custGeom>
            <a:avLst/>
            <a:gdLst>
              <a:gd name="connsiteX0" fmla="*/ 0 w 2003397"/>
              <a:gd name="connsiteY0" fmla="*/ 871478 h 1742955"/>
              <a:gd name="connsiteX1" fmla="*/ 435739 w 2003397"/>
              <a:gd name="connsiteY1" fmla="*/ 0 h 1742955"/>
              <a:gd name="connsiteX2" fmla="*/ 1567658 w 2003397"/>
              <a:gd name="connsiteY2" fmla="*/ 0 h 1742955"/>
              <a:gd name="connsiteX3" fmla="*/ 2003397 w 2003397"/>
              <a:gd name="connsiteY3" fmla="*/ 871478 h 1742955"/>
              <a:gd name="connsiteX4" fmla="*/ 1567658 w 2003397"/>
              <a:gd name="connsiteY4" fmla="*/ 1742955 h 1742955"/>
              <a:gd name="connsiteX5" fmla="*/ 435739 w 2003397"/>
              <a:gd name="connsiteY5" fmla="*/ 1742955 h 1742955"/>
              <a:gd name="connsiteX6" fmla="*/ 0 w 2003397"/>
              <a:gd name="connsiteY6" fmla="*/ 871478 h 17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397" h="1742955">
                <a:moveTo>
                  <a:pt x="1001698" y="0"/>
                </a:moveTo>
                <a:lnTo>
                  <a:pt x="2003396" y="379093"/>
                </a:lnTo>
                <a:lnTo>
                  <a:pt x="2003396" y="1363862"/>
                </a:lnTo>
                <a:lnTo>
                  <a:pt x="1001698" y="1742955"/>
                </a:lnTo>
                <a:lnTo>
                  <a:pt x="1" y="1363862"/>
                </a:lnTo>
                <a:lnTo>
                  <a:pt x="1" y="379093"/>
                </a:lnTo>
                <a:lnTo>
                  <a:pt x="100169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084240"/>
              <a:satOff val="40000"/>
              <a:lumOff val="-5882"/>
              <a:alphaOff val="0"/>
            </a:schemeClr>
          </a:fillRef>
          <a:effectRef idx="0">
            <a:schemeClr val="accent3">
              <a:hueOff val="1084240"/>
              <a:satOff val="40000"/>
              <a:lumOff val="-5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3420" tIns="374109" rIns="333420" bIns="374109" numCol="1" spcCol="1270" anchor="ctr" anchorCtr="0">
            <a:noAutofit/>
          </a:bodyPr>
          <a:lstStyle/>
          <a:p>
            <a:pPr algn="ctr" defTabSz="7130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05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Отставание развития сметно-нормативной базы от технического и технологического развития отрасли</a:t>
            </a:r>
            <a:endParaRPr lang="ru-RU" sz="1805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39086" y="997431"/>
            <a:ext cx="3787022" cy="2482417"/>
          </a:xfrm>
          <a:custGeom>
            <a:avLst/>
            <a:gdLst>
              <a:gd name="connsiteX0" fmla="*/ 0 w 2003397"/>
              <a:gd name="connsiteY0" fmla="*/ 871478 h 1742955"/>
              <a:gd name="connsiteX1" fmla="*/ 435739 w 2003397"/>
              <a:gd name="connsiteY1" fmla="*/ 0 h 1742955"/>
              <a:gd name="connsiteX2" fmla="*/ 1567658 w 2003397"/>
              <a:gd name="connsiteY2" fmla="*/ 0 h 1742955"/>
              <a:gd name="connsiteX3" fmla="*/ 2003397 w 2003397"/>
              <a:gd name="connsiteY3" fmla="*/ 871478 h 1742955"/>
              <a:gd name="connsiteX4" fmla="*/ 1567658 w 2003397"/>
              <a:gd name="connsiteY4" fmla="*/ 1742955 h 1742955"/>
              <a:gd name="connsiteX5" fmla="*/ 435739 w 2003397"/>
              <a:gd name="connsiteY5" fmla="*/ 1742955 h 1742955"/>
              <a:gd name="connsiteX6" fmla="*/ 0 w 2003397"/>
              <a:gd name="connsiteY6" fmla="*/ 871478 h 17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397" h="1742955">
                <a:moveTo>
                  <a:pt x="1001698" y="0"/>
                </a:moveTo>
                <a:lnTo>
                  <a:pt x="2003396" y="379093"/>
                </a:lnTo>
                <a:lnTo>
                  <a:pt x="2003396" y="1363862"/>
                </a:lnTo>
                <a:lnTo>
                  <a:pt x="1001698" y="1742955"/>
                </a:lnTo>
                <a:lnTo>
                  <a:pt x="1" y="1363862"/>
                </a:lnTo>
                <a:lnTo>
                  <a:pt x="1" y="379093"/>
                </a:lnTo>
                <a:lnTo>
                  <a:pt x="1001698" y="0"/>
                </a:ln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626359"/>
              <a:satOff val="60000"/>
              <a:lumOff val="-88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04" tIns="312993" rIns="272304" bIns="312993" numCol="1" spcCol="1270" anchor="ctr" anchorCtr="0">
            <a:noAutofit/>
          </a:bodyPr>
          <a:lstStyle/>
          <a:p>
            <a:pPr algn="ctr" defTabSz="160432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360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238049" y="4468538"/>
            <a:ext cx="3639446" cy="2008511"/>
          </a:xfrm>
          <a:custGeom>
            <a:avLst/>
            <a:gdLst>
              <a:gd name="connsiteX0" fmla="*/ 0 w 2003397"/>
              <a:gd name="connsiteY0" fmla="*/ 871478 h 1742955"/>
              <a:gd name="connsiteX1" fmla="*/ 435739 w 2003397"/>
              <a:gd name="connsiteY1" fmla="*/ 0 h 1742955"/>
              <a:gd name="connsiteX2" fmla="*/ 1567658 w 2003397"/>
              <a:gd name="connsiteY2" fmla="*/ 0 h 1742955"/>
              <a:gd name="connsiteX3" fmla="*/ 2003397 w 2003397"/>
              <a:gd name="connsiteY3" fmla="*/ 871478 h 1742955"/>
              <a:gd name="connsiteX4" fmla="*/ 1567658 w 2003397"/>
              <a:gd name="connsiteY4" fmla="*/ 1742955 h 1742955"/>
              <a:gd name="connsiteX5" fmla="*/ 435739 w 2003397"/>
              <a:gd name="connsiteY5" fmla="*/ 1742955 h 1742955"/>
              <a:gd name="connsiteX6" fmla="*/ 0 w 2003397"/>
              <a:gd name="connsiteY6" fmla="*/ 871478 h 17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397" h="1742955">
                <a:moveTo>
                  <a:pt x="1001698" y="0"/>
                </a:moveTo>
                <a:lnTo>
                  <a:pt x="2003396" y="379093"/>
                </a:lnTo>
                <a:lnTo>
                  <a:pt x="2003396" y="1363862"/>
                </a:lnTo>
                <a:lnTo>
                  <a:pt x="1001698" y="1742955"/>
                </a:lnTo>
                <a:lnTo>
                  <a:pt x="1" y="1363862"/>
                </a:lnTo>
                <a:lnTo>
                  <a:pt x="1" y="379093"/>
                </a:lnTo>
                <a:lnTo>
                  <a:pt x="100169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68479"/>
              <a:satOff val="80000"/>
              <a:lumOff val="-11765"/>
              <a:alphaOff val="0"/>
            </a:schemeClr>
          </a:fillRef>
          <a:effectRef idx="0">
            <a:schemeClr val="accent3">
              <a:hueOff val="2168479"/>
              <a:satOff val="80000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8141" tIns="358830" rIns="318141" bIns="358830" numCol="1" spcCol="1270" anchor="ctr" anchorCtr="0">
            <a:noAutofit/>
          </a:bodyPr>
          <a:lstStyle/>
          <a:p>
            <a:pPr algn="ctr" defTabSz="6239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805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потребностей Заказчиков не сопровождается изменениями в сметно-нормативной базе</a:t>
            </a:r>
            <a:endParaRPr lang="ru-RU" sz="1805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68095" y="4898292"/>
            <a:ext cx="3418465" cy="12051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олилиния 13"/>
          <p:cNvSpPr/>
          <p:nvPr/>
        </p:nvSpPr>
        <p:spPr>
          <a:xfrm>
            <a:off x="2410638" y="4488208"/>
            <a:ext cx="3639446" cy="2008511"/>
          </a:xfrm>
          <a:custGeom>
            <a:avLst/>
            <a:gdLst>
              <a:gd name="connsiteX0" fmla="*/ 0 w 2003397"/>
              <a:gd name="connsiteY0" fmla="*/ 871478 h 1742955"/>
              <a:gd name="connsiteX1" fmla="*/ 435739 w 2003397"/>
              <a:gd name="connsiteY1" fmla="*/ 0 h 1742955"/>
              <a:gd name="connsiteX2" fmla="*/ 1567658 w 2003397"/>
              <a:gd name="connsiteY2" fmla="*/ 0 h 1742955"/>
              <a:gd name="connsiteX3" fmla="*/ 2003397 w 2003397"/>
              <a:gd name="connsiteY3" fmla="*/ 871478 h 1742955"/>
              <a:gd name="connsiteX4" fmla="*/ 1567658 w 2003397"/>
              <a:gd name="connsiteY4" fmla="*/ 1742955 h 1742955"/>
              <a:gd name="connsiteX5" fmla="*/ 435739 w 2003397"/>
              <a:gd name="connsiteY5" fmla="*/ 1742955 h 1742955"/>
              <a:gd name="connsiteX6" fmla="*/ 0 w 2003397"/>
              <a:gd name="connsiteY6" fmla="*/ 871478 h 174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3397" h="1742955">
                <a:moveTo>
                  <a:pt x="1001698" y="0"/>
                </a:moveTo>
                <a:lnTo>
                  <a:pt x="2003396" y="379093"/>
                </a:lnTo>
                <a:lnTo>
                  <a:pt x="2003396" y="1363862"/>
                </a:lnTo>
                <a:lnTo>
                  <a:pt x="1001698" y="1742955"/>
                </a:lnTo>
                <a:lnTo>
                  <a:pt x="1" y="1363862"/>
                </a:lnTo>
                <a:lnTo>
                  <a:pt x="1" y="379093"/>
                </a:lnTo>
                <a:lnTo>
                  <a:pt x="1001698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304" tIns="312993" rIns="272304" bIns="312993" numCol="1" spcCol="1270" anchor="ctr" anchorCtr="0">
            <a:noAutofit/>
          </a:bodyPr>
          <a:lstStyle/>
          <a:p>
            <a:pPr algn="ctr" defTabSz="6239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2000" b="1" dirty="0" smtClean="0"/>
          </a:p>
          <a:p>
            <a:pPr algn="ctr" defTabSz="6239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 smtClean="0"/>
              <a:t>Проблемы </a:t>
            </a:r>
            <a:r>
              <a:rPr lang="ru-RU" sz="2000" b="1" dirty="0"/>
              <a:t>при проведении государственной экспертизы и проверки достоверности сметной стоимости</a:t>
            </a:r>
            <a:endParaRPr lang="ru-RU" sz="1805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11141169" y="6496719"/>
            <a:ext cx="811746" cy="3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673" tIns="45837" rIns="91673" bIns="45837" rtlCol="0" anchor="ctr"/>
          <a:lstStyle>
            <a:defPPr>
              <a:defRPr lang="ru-RU"/>
            </a:defPPr>
            <a:lvl1pPr marL="0" algn="r" defTabSz="914400" rtl="0" eaLnBrk="1" latinLnBrk="0" hangingPunct="1">
              <a:defRPr sz="11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6" name="Рисунок 15" descr="C:\Users\echernavskaya\Desktop\фирменный стиль\лого_инженерная группа\logo_ИНЖЕНЕРНАЯ_ГРУППА_R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0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echernavskaya\Desktop\фирменный стиль\лого_инженерная группа\logo_ИНЖЕНЕРНАЯ_ГРУППА_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7316" y="33164"/>
            <a:ext cx="83770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0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законодательства, ведущие к появлению дополнительных некомпенсируемых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затрат проектных организаций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17918"/>
              </p:ext>
            </p:extLst>
          </p:nvPr>
        </p:nvGraphicFramePr>
        <p:xfrm>
          <a:off x="2459865" y="974960"/>
          <a:ext cx="9499135" cy="5477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930"/>
                <a:gridCol w="3335851"/>
                <a:gridCol w="5204354"/>
              </a:tblGrid>
              <a:tr h="803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внесения изменений в ПП РФ № 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Содержание изменений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Наличие сметных нормативов.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Состояние вопроса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 anchor="ctr"/>
                </a:tc>
              </a:tr>
              <a:tr h="368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21.12.2009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 новый </a:t>
                      </a:r>
                      <a:r>
                        <a:rPr lang="ru-RU" sz="1100" dirty="0">
                          <a:effectLst/>
                        </a:rPr>
                        <a:t>раздел </a:t>
                      </a:r>
                      <a:r>
                        <a:rPr lang="ru-RU" sz="1100" dirty="0" smtClean="0">
                          <a:effectLst/>
                        </a:rPr>
                        <a:t>по </a:t>
                      </a:r>
                      <a:r>
                        <a:rPr lang="ru-RU" sz="1100" dirty="0">
                          <a:effectLst/>
                        </a:rPr>
                        <a:t>гражданской </a:t>
                      </a:r>
                      <a:r>
                        <a:rPr lang="ru-RU" sz="1100" dirty="0" smtClean="0">
                          <a:effectLst/>
                        </a:rPr>
                        <a:t>обороне и предупреждению ЧС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Разработан и введен в действие соответствующий СБЦ. </a:t>
                      </a:r>
                    </a:p>
                  </a:txBody>
                  <a:tcPr marL="24829" marR="24829" marT="0" marB="0"/>
                </a:tc>
              </a:tr>
              <a:tr h="309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13.04.2010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Введен </a:t>
                      </a:r>
                      <a:r>
                        <a:rPr lang="ru-RU" sz="1100" dirty="0" smtClean="0">
                          <a:effectLst/>
                        </a:rPr>
                        <a:t>новый раздел по </a:t>
                      </a:r>
                      <a:r>
                        <a:rPr lang="ru-RU" sz="1100" dirty="0" err="1" smtClean="0">
                          <a:effectLst/>
                        </a:rPr>
                        <a:t>энергоэффективности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нормативы отсутствуют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368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15.02.2011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Введены</a:t>
                      </a:r>
                      <a:r>
                        <a:rPr lang="ru-RU" sz="1100" baseline="0" dirty="0" smtClean="0">
                          <a:effectLst/>
                        </a:rPr>
                        <a:t> дополнительные требования в</a:t>
                      </a:r>
                      <a:r>
                        <a:rPr lang="ru-RU" sz="1100" dirty="0" smtClean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раздел </a:t>
                      </a:r>
                      <a:r>
                        <a:rPr lang="ru-RU" sz="1100" dirty="0" smtClean="0">
                          <a:effectLst/>
                        </a:rPr>
                        <a:t>ПОС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Сметные нормативы на разработку раздела не корректировались. Дополнительные работы выполняются без увеличения стоимости ПИР.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368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02.08.2012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Введены</a:t>
                      </a:r>
                      <a:r>
                        <a:rPr lang="ru-RU" sz="1100" baseline="0" dirty="0" smtClean="0">
                          <a:effectLst/>
                        </a:rPr>
                        <a:t> дополнительные требования в</a:t>
                      </a:r>
                      <a:r>
                        <a:rPr lang="ru-RU" sz="1100" dirty="0" smtClean="0">
                          <a:effectLst/>
                        </a:rPr>
                        <a:t> раздел "</a:t>
                      </a:r>
                      <a:r>
                        <a:rPr lang="ru-RU" sz="1100" dirty="0">
                          <a:effectLst/>
                        </a:rPr>
                        <a:t>Пояснительная записка</a:t>
                      </a:r>
                      <a:r>
                        <a:rPr lang="ru-RU" sz="1100" dirty="0" smtClean="0">
                          <a:effectLst/>
                        </a:rPr>
                        <a:t>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Сметные нормативы на разработку раздела не корректировались. Дополнительные работы выполняются без увеличения стоимости ПИР.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55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30.04.2013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Введен публичный технологический и ценовой аудит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нормативы на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проектные работы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не корректировались. Дополнительные работы проектной организации по сопровождению при проведении ТЦА выполняются без увеличения стоимости ПИР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55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23.01.2016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Введены</a:t>
                      </a:r>
                      <a:r>
                        <a:rPr lang="ru-RU" sz="1100" baseline="0" dirty="0" smtClean="0">
                          <a:effectLst/>
                        </a:rPr>
                        <a:t> дополнительные требования в раздел </a:t>
                      </a:r>
                      <a:r>
                        <a:rPr lang="ru-RU" sz="1100" dirty="0" smtClean="0">
                          <a:effectLst/>
                        </a:rPr>
                        <a:t>"Сведения </a:t>
                      </a:r>
                      <a:r>
                        <a:rPr lang="ru-RU" sz="1100" dirty="0">
                          <a:effectLst/>
                        </a:rPr>
                        <a:t>об инженерном оборудовании, о сетях инженерно-технического </a:t>
                      </a:r>
                      <a:r>
                        <a:rPr lang="ru-RU" sz="1100" dirty="0" smtClean="0">
                          <a:effectLst/>
                        </a:rPr>
                        <a:t>обеспечения…»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нормативы на разработку раздела не корректировались. Дополнительные работы выполняются без увеличения стоимости ПИР.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494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12.11.2016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Введены</a:t>
                      </a:r>
                      <a:r>
                        <a:rPr lang="ru-RU" sz="1100" baseline="0" dirty="0" smtClean="0">
                          <a:effectLst/>
                        </a:rPr>
                        <a:t> дополнительные требования в</a:t>
                      </a:r>
                      <a:r>
                        <a:rPr lang="ru-RU" sz="1100" dirty="0" smtClean="0">
                          <a:effectLst/>
                        </a:rPr>
                        <a:t> раздел «</a:t>
                      </a:r>
                      <a:r>
                        <a:rPr lang="ru-RU" sz="1100" dirty="0">
                          <a:effectLst/>
                        </a:rPr>
                        <a:t>Смета на строительство</a:t>
                      </a:r>
                      <a:r>
                        <a:rPr lang="ru-RU" sz="110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нормативы на разработку раздела не корректировались. Дополнительные работы выполняются без увеличения стоимости ПИР.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552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28.01.2017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Введены</a:t>
                      </a:r>
                      <a:r>
                        <a:rPr lang="ru-RU" sz="1100" baseline="0" dirty="0" smtClean="0">
                          <a:effectLst/>
                        </a:rPr>
                        <a:t> дополнительные требования в раздел </a:t>
                      </a:r>
                      <a:r>
                        <a:rPr lang="ru-RU" sz="1100" dirty="0" smtClean="0">
                          <a:effectLst/>
                        </a:rPr>
                        <a:t>"Сведения </a:t>
                      </a:r>
                      <a:r>
                        <a:rPr lang="ru-RU" sz="1100" dirty="0">
                          <a:effectLst/>
                        </a:rPr>
                        <a:t>об инженерном оборудовании, о сетях инженерно-технического </a:t>
                      </a:r>
                      <a:r>
                        <a:rPr lang="ru-RU" sz="1100" dirty="0" smtClean="0">
                          <a:effectLst/>
                        </a:rPr>
                        <a:t>обеспечения…»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нормативы на разработку раздела не корректировались. Дополнительные работы выполняются без увеличения стоимости ПИР.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3709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12.05.2017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Введены</a:t>
                      </a:r>
                      <a:r>
                        <a:rPr lang="ru-RU" sz="1100" baseline="0" dirty="0" smtClean="0">
                          <a:effectLst/>
                        </a:rPr>
                        <a:t> дополнительные требования в</a:t>
                      </a:r>
                      <a:r>
                        <a:rPr lang="ru-RU" sz="1100" dirty="0" smtClean="0">
                          <a:effectLst/>
                        </a:rPr>
                        <a:t> раздел «Смета на строительство»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нормативы отсутствуют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368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08.09.2017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9 пунктов постановления внесены требования по дополнительным </a:t>
                      </a:r>
                      <a:r>
                        <a:rPr lang="ru-RU" sz="1100" dirty="0" smtClean="0">
                          <a:effectLst/>
                        </a:rPr>
                        <a:t>обоснованиям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Сметные нормативы на разработку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разделов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не корректировались. Дополнительные работы выполняются без увеличения стоимости ПИР.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  <a:tr h="368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21.04. 2018 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Дополнительные требования к разделу «Транспортная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Сметные нормативы отсутствуют</a:t>
                      </a:r>
                      <a:endParaRPr lang="ru-RU" sz="11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29" marR="24829" marT="0" marB="0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18" y="974960"/>
            <a:ext cx="3595811" cy="35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316" y="33164"/>
            <a:ext cx="837708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1303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Изменения законодательства, ведущие к появлению дополнительных некомпенсируемых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затрат проектных организаций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4782" y="1310873"/>
            <a:ext cx="8999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 подготовке проектов нормативных правовых актов не проводится экономическая оценка последствий его введения.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ведение обязательных транспортных схем на всю номенклатуру материальных ресурсов приведет к увеличению трудоемкости разработки сметной документации не менее чем в 2 раза. Пересмотр расценок на проектные работы не предусмотрен.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078" y="3449268"/>
            <a:ext cx="8999564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Предложения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Ввести обязательные требования к разработке нормативных и методических документов в сфере строительства в части: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обязательности экономического обоснования и оценки влияния вводимых норм на себестоимость проектных, изыскательских, строительно-монтажных работ;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обязательности одновременного введения сметных нормативов, в случае если введение новых норм потребует выполнения работ, на которые отсутствуют сметные нормативы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echernavskaya\Desktop\фирменный стиль\лого_инженерная группа\logo_ИНЖЕНЕРНАЯ_ГРУППА_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17"/>
          <a:stretch/>
        </p:blipFill>
        <p:spPr>
          <a:xfrm>
            <a:off x="283267" y="994669"/>
            <a:ext cx="1725837" cy="23161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6"/>
          <a:stretch/>
        </p:blipFill>
        <p:spPr>
          <a:xfrm>
            <a:off x="10315977" y="3521720"/>
            <a:ext cx="1676738" cy="244042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14878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4240554"/>
            <a:ext cx="4169177" cy="2188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7"/>
          <a:stretch/>
        </p:blipFill>
        <p:spPr>
          <a:xfrm>
            <a:off x="5234335" y="4296805"/>
            <a:ext cx="3077261" cy="20763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981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Отставание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сметно-нормативной базы от технического и технологического развития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955" y="1070013"/>
            <a:ext cx="11543071" cy="356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Виды инноваций, для которых не хватает сметных нормативов на проектные, строительно-монтажные, пусконаладочные работы и работы по содержанию автомобильных дорог: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2060"/>
                </a:solidFill>
              </a:rPr>
              <a:t>интеллектуальные транспортные системы;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системы </a:t>
            </a:r>
            <a:r>
              <a:rPr lang="ru-RU" dirty="0">
                <a:solidFill>
                  <a:srgbClr val="002060"/>
                </a:solidFill>
              </a:rPr>
              <a:t>взимания платы;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автоматизированные </a:t>
            </a:r>
            <a:r>
              <a:rPr lang="ru-RU" dirty="0">
                <a:solidFill>
                  <a:srgbClr val="002060"/>
                </a:solidFill>
              </a:rPr>
              <a:t>системы водоотведения, </a:t>
            </a:r>
            <a:r>
              <a:rPr lang="ru-RU" dirty="0" err="1">
                <a:solidFill>
                  <a:srgbClr val="002060"/>
                </a:solidFill>
              </a:rPr>
              <a:t>противогололедной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обработки и т.д.;</a:t>
            </a:r>
            <a:endParaRPr lang="ru-RU" dirty="0">
              <a:solidFill>
                <a:srgbClr val="00206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системы </a:t>
            </a:r>
            <a:r>
              <a:rPr lang="ru-RU" dirty="0">
                <a:solidFill>
                  <a:srgbClr val="002060"/>
                </a:solidFill>
              </a:rPr>
              <a:t>весогабаритного контроля;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системы </a:t>
            </a:r>
            <a:r>
              <a:rPr lang="ru-RU" dirty="0">
                <a:solidFill>
                  <a:srgbClr val="002060"/>
                </a:solidFill>
              </a:rPr>
              <a:t>и объекты транспортной безопасности;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системы </a:t>
            </a:r>
            <a:r>
              <a:rPr lang="ru-RU" dirty="0">
                <a:solidFill>
                  <a:srgbClr val="002060"/>
                </a:solidFill>
              </a:rPr>
              <a:t>мониторинга искусственных сооружений;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переход </a:t>
            </a:r>
            <a:r>
              <a:rPr lang="ru-RU" dirty="0">
                <a:solidFill>
                  <a:srgbClr val="002060"/>
                </a:solidFill>
              </a:rPr>
              <a:t>дорожной отрасли на 12-летние межремонтные сроки, что требует дополнительных расчетов и </a:t>
            </a:r>
            <a:r>
              <a:rPr lang="ru-RU" dirty="0" smtClean="0">
                <a:solidFill>
                  <a:srgbClr val="002060"/>
                </a:solidFill>
              </a:rPr>
              <a:t>инструментария обоснования </a:t>
            </a:r>
            <a:r>
              <a:rPr lang="ru-RU" dirty="0">
                <a:solidFill>
                  <a:srgbClr val="002060"/>
                </a:solidFill>
              </a:rPr>
              <a:t>технических решений;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внедрение </a:t>
            </a:r>
            <a:r>
              <a:rPr lang="ru-RU" dirty="0">
                <a:solidFill>
                  <a:srgbClr val="002060"/>
                </a:solidFill>
              </a:rPr>
              <a:t>технологий информационного моделирования.</a:t>
            </a:r>
          </a:p>
          <a:p>
            <a:pPr indent="450215" algn="just">
              <a:lnSpc>
                <a:spcPct val="120000"/>
              </a:lnSpc>
              <a:spcAft>
                <a:spcPts val="0"/>
              </a:spcAft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echernavskaya\Desktop\фирменный стиль\лого_инженерная группа\logo_ИНЖЕНЕРНАЯ_ГРУППА_RU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447" y="4296805"/>
            <a:ext cx="2554420" cy="21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657600"/>
            <a:ext cx="4635500" cy="2781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981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Отставание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сметно-нормативной базы от технического и технологического развития отрасли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981" y="966043"/>
            <a:ext cx="11722919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Предложения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Увязать планы по внедрению новых технологий, созданию новых видов сооружений с планами разработки сметных нормативов;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Добиваться упрощения процедур утверждения Минстроем новых сметных нормативов, в том числе введения режима «опытного применения», позволяющего применять норматив на инновационную технологию без внесения в федеральный реестр сметных нормативов;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Обеспечить стабильное финансирование работ по разработке сметных нормативов, в том числе за счет: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C:\Users\echernavskaya\Desktop\фирменный стиль\лого_инженерная группа\logo_ИНЖЕНЕРНАЯ_ГРУППА_R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75100" y="3718679"/>
            <a:ext cx="7924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Резервирования в бюджетах на НИОКР фиксированной доли затрат на разработку сметных </a:t>
            </a:r>
            <a:r>
              <a:rPr lang="ru-RU" dirty="0" smtClean="0">
                <a:solidFill>
                  <a:srgbClr val="002060"/>
                </a:solidFill>
              </a:rPr>
              <a:t>нормативов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Включения в планы НИОКР параллельно (или в составе исследования) с работами по новым технологиям разработку сметных нормативов на эти </a:t>
            </a:r>
            <a:r>
              <a:rPr lang="ru-RU" dirty="0" smtClean="0">
                <a:solidFill>
                  <a:srgbClr val="002060"/>
                </a:solidFill>
              </a:rPr>
              <a:t>технологии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Создания финансовых механизмов аккумулирования средств заинтересованных организаций (подрядных организаций, региональных заказчиков, производителей материалов, конструкций, машин и механизмов) для совместного финансирования разработки сметных </a:t>
            </a:r>
            <a:r>
              <a:rPr lang="ru-RU" dirty="0" smtClean="0">
                <a:solidFill>
                  <a:srgbClr val="002060"/>
                </a:solidFill>
              </a:rPr>
              <a:t>нормативов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91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79" y="2271810"/>
            <a:ext cx="4002586" cy="285899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484" y="19665"/>
            <a:ext cx="703006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39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потребностей Заказчиков не сопровождается изменениями в сметно-нормативной базе</a:t>
            </a:r>
          </a:p>
        </p:txBody>
      </p:sp>
      <p:pic>
        <p:nvPicPr>
          <p:cNvPr id="5" name="Рисунок 4" descr="C:\Users\echernavskaya\Desktop\фирменный стиль\лого_инженерная группа\logo_ИНЖЕНЕРНАЯ_ГРУППА_R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-47684" y="4354531"/>
            <a:ext cx="99502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dirty="0">
                <a:solidFill>
                  <a:srgbClr val="002060"/>
                </a:solidFill>
              </a:rPr>
              <a:t>бизнес-планов;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финансовое </a:t>
            </a:r>
            <a:r>
              <a:rPr lang="ru-RU" dirty="0">
                <a:solidFill>
                  <a:srgbClr val="002060"/>
                </a:solidFill>
              </a:rPr>
              <a:t>моделирование;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подготовка </a:t>
            </a:r>
            <a:r>
              <a:rPr lang="ru-RU" dirty="0">
                <a:solidFill>
                  <a:srgbClr val="002060"/>
                </a:solidFill>
              </a:rPr>
              <a:t>конкурсной документации концессионных и инвестиционных </a:t>
            </a:r>
            <a:r>
              <a:rPr lang="ru-RU" dirty="0" smtClean="0">
                <a:solidFill>
                  <a:srgbClr val="002060"/>
                </a:solidFill>
              </a:rPr>
              <a:t>конкурсов;</a:t>
            </a:r>
            <a:endParaRPr lang="ru-RU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обоснование </a:t>
            </a:r>
            <a:r>
              <a:rPr lang="ru-RU" dirty="0">
                <a:solidFill>
                  <a:srgbClr val="002060"/>
                </a:solidFill>
              </a:rPr>
              <a:t>оптимальной системы взимания платы за </a:t>
            </a:r>
            <a:r>
              <a:rPr lang="ru-RU" dirty="0" smtClean="0">
                <a:solidFill>
                  <a:srgbClr val="002060"/>
                </a:solidFill>
              </a:rPr>
              <a:t>проезд и тарифов за проезд.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355" y="1222413"/>
            <a:ext cx="115430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Виды работ, которые часто требуется совмещать с процессом проектирования, но при этом возникают проблемы с защитой соответствующих затрат в органах государственной экспертизы:</a:t>
            </a:r>
            <a:endParaRPr lang="ru-RU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разработка </a:t>
            </a:r>
            <a:r>
              <a:rPr lang="ru-RU" dirty="0">
                <a:solidFill>
                  <a:srgbClr val="002060"/>
                </a:solidFill>
              </a:rPr>
              <a:t>проектов планировки территории, проектов межевания территории;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выполнение </a:t>
            </a:r>
            <a:r>
              <a:rPr lang="ru-RU" dirty="0">
                <a:solidFill>
                  <a:srgbClr val="002060"/>
                </a:solidFill>
              </a:rPr>
              <a:t>комплекса земельно-кадастровых работ;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транспортное </a:t>
            </a:r>
            <a:r>
              <a:rPr lang="ru-RU" dirty="0">
                <a:solidFill>
                  <a:srgbClr val="002060"/>
                </a:solidFill>
              </a:rPr>
              <a:t>моделирование;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расчеты </a:t>
            </a:r>
            <a:r>
              <a:rPr lang="ru-RU" dirty="0">
                <a:solidFill>
                  <a:srgbClr val="002060"/>
                </a:solidFill>
              </a:rPr>
              <a:t>экономической эффективности.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Особые </a:t>
            </a:r>
            <a:r>
              <a:rPr lang="ru-RU" dirty="0">
                <a:solidFill>
                  <a:srgbClr val="002060"/>
                </a:solidFill>
              </a:rPr>
              <a:t>требования предъявляются к </a:t>
            </a:r>
            <a:r>
              <a:rPr lang="ru-RU" dirty="0" smtClean="0">
                <a:solidFill>
                  <a:srgbClr val="002060"/>
                </a:solidFill>
              </a:rPr>
              <a:t>инвестиционным проектам,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реализуемых в </a:t>
            </a:r>
            <a:r>
              <a:rPr lang="ru-RU" dirty="0">
                <a:solidFill>
                  <a:srgbClr val="002060"/>
                </a:solidFill>
              </a:rPr>
              <a:t>форме </a:t>
            </a:r>
            <a:r>
              <a:rPr lang="ru-RU" dirty="0" smtClean="0">
                <a:solidFill>
                  <a:srgbClr val="002060"/>
                </a:solidFill>
              </a:rPr>
              <a:t>ГЧП.  Для </a:t>
            </a:r>
            <a:r>
              <a:rPr lang="ru-RU" dirty="0">
                <a:solidFill>
                  <a:srgbClr val="002060"/>
                </a:solidFill>
              </a:rPr>
              <a:t>таких проектов требуется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9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02" y="1002890"/>
            <a:ext cx="10697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Причина в сложившейся с советских времен формуле: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Стоимость реализации проекта = Стоимость строительства по сводному сметному расчету</a:t>
            </a:r>
            <a:endParaRPr lang="ru-RU" b="1" i="1" dirty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Фактически ситуация в условиях рыночной экономики: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Стоимость реализации проекта = Стоимость строительства по ССР + другие затраты инвестиционного характера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579" y="3515031"/>
            <a:ext cx="10697498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Предложения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Подготовить предложения о внесении изменений в законодательство о затратах на реализацию инвестиционных проектов, с целью устранения существующих проблем. В составе постановления предлагается закрепить следующее положение: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затраты на реализацию инвестиционных проектов включают в себя сметную стоимость строительства (регулируется Минстроем РФ) и затраты на выполнение работ и разработку документации, необходимых для реализации инвестиционного проекта (регулируется Минэкономразвития РФ и отраслевыми ФОИВ)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484" y="19665"/>
            <a:ext cx="703006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23902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Изменение потребностей Заказчиков не сопровождается изменениями в сметно-нормативной базе</a:t>
            </a:r>
          </a:p>
        </p:txBody>
      </p:sp>
      <p:pic>
        <p:nvPicPr>
          <p:cNvPr id="7" name="Рисунок 6" descr="C:\Users\echernavskaya\Desktop\фирменный стиль\лого_инженерная группа\logo_ИНЖЕНЕРНАЯ_ГРУППА_R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98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5741" y="4070834"/>
            <a:ext cx="10697498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Предложения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Подготовить предложения по внесению изменений в законодательство: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в случаях, когда для обоснования затрат, возникающих в процессе строительства, требуется применение норм, тарифов, расценок, введенных в действие другими органами государственной власти в рамках полномочий, установленных законодательством, наличие таких документов в ведомственном документе Минстроя России (федеральном реестре сметных нормативов) не является обязательным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567" y="1459800"/>
            <a:ext cx="3540433" cy="245863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315" y="0"/>
            <a:ext cx="7482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Проблемы при проведении государственной экспертизы и проверки достоверности сметной стоимости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091" y="925608"/>
            <a:ext cx="86702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Основные проблемы: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Исключение затрат по фактически выполненным работам, на которые отсутствуют сметные нормативы в федеральном реестре сметных нормативов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Запрет на применение норм, расценок, методических документов, утвержденных ФОИВ в рамках своих полномочий, закрепленных федеральными законами, постановлениями Правительства РФ, в том числе положениями о министерствах и ведомствах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Произвольное толкование норм методических документов (например, запрет на выполнение расчетов по форме 3-П, хотя они предусмотрены МДС 81-35.2004)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echernavskaya\Desktop\фирменный стиль\лого_инженерная группа\logo_ИНЖЕНЕРНАЯ_ГРУППА_RU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169305"/>
            <a:ext cx="1209146" cy="408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460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1274</Words>
  <Application>Microsoft Office PowerPoint</Application>
  <PresentationFormat>Широкоэкранный</PresentationFormat>
  <Paragraphs>136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OpenSans-Bold</vt:lpstr>
      <vt:lpstr>Times New Roman</vt:lpstr>
      <vt:lpstr>Wingdings</vt:lpstr>
      <vt:lpstr>Тема Office</vt:lpstr>
      <vt:lpstr>  Вопросы ценообразования  при определении стоимости проектных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ценообразования при определении стоимости проектных работ</dc:title>
  <dc:creator>Ямборисов Алексей Маратович</dc:creator>
  <cp:lastModifiedBy>user</cp:lastModifiedBy>
  <cp:revision>35</cp:revision>
  <dcterms:created xsi:type="dcterms:W3CDTF">2018-10-14T14:23:20Z</dcterms:created>
  <dcterms:modified xsi:type="dcterms:W3CDTF">2018-10-17T04:43:26Z</dcterms:modified>
</cp:coreProperties>
</file>